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57" r:id="rId3"/>
    <p:sldId id="258" r:id="rId4"/>
    <p:sldId id="260" r:id="rId5"/>
    <p:sldId id="261" r:id="rId6"/>
    <p:sldId id="274" r:id="rId7"/>
    <p:sldId id="269" r:id="rId8"/>
    <p:sldId id="270" r:id="rId9"/>
    <p:sldId id="263" r:id="rId10"/>
    <p:sldId id="271" r:id="rId11"/>
    <p:sldId id="264" r:id="rId12"/>
    <p:sldId id="265" r:id="rId13"/>
    <p:sldId id="279" r:id="rId14"/>
    <p:sldId id="266" r:id="rId15"/>
    <p:sldId id="275" r:id="rId16"/>
    <p:sldId id="276" r:id="rId17"/>
    <p:sldId id="277" r:id="rId18"/>
    <p:sldId id="278" r:id="rId19"/>
    <p:sldId id="267" r:id="rId20"/>
    <p:sldId id="272" r:id="rId21"/>
    <p:sldId id="273"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403" autoAdjust="0"/>
  </p:normalViewPr>
  <p:slideViewPr>
    <p:cSldViewPr snapToGrid="0">
      <p:cViewPr varScale="1">
        <p:scale>
          <a:sx n="72" d="100"/>
          <a:sy n="72" d="100"/>
        </p:scale>
        <p:origin x="1104"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DADDD5B-5AE6-4CBF-BE8A-FC0CE69AF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8ECFD46-8EC1-4F49-A051-33FBDB2FB6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3623F-29AC-432A-991C-70C4C63F47F6}" type="datetimeFigureOut">
              <a:rPr lang="de-DE" smtClean="0"/>
              <a:t>25.03.2020</a:t>
            </a:fld>
            <a:endParaRPr lang="de-DE"/>
          </a:p>
        </p:txBody>
      </p:sp>
      <p:sp>
        <p:nvSpPr>
          <p:cNvPr id="4" name="Fußzeilenplatzhalter 3">
            <a:extLst>
              <a:ext uri="{FF2B5EF4-FFF2-40B4-BE49-F238E27FC236}">
                <a16:creationId xmlns:a16="http://schemas.microsoft.com/office/drawing/2014/main" id="{822FC165-23BD-4DD6-A971-3E6CFC21A0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7F16F84-E5C1-4F0D-AAA7-E198CB46D0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6529A4-A331-4478-84E8-79D01A6F26A1}" type="slidenum">
              <a:rPr lang="de-DE" smtClean="0"/>
              <a:t>‹Nr.›</a:t>
            </a:fld>
            <a:endParaRPr lang="de-DE"/>
          </a:p>
        </p:txBody>
      </p:sp>
    </p:spTree>
    <p:extLst>
      <p:ext uri="{BB962C8B-B14F-4D97-AF65-F5344CB8AC3E}">
        <p14:creationId xmlns:p14="http://schemas.microsoft.com/office/powerpoint/2010/main" val="2991123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25.03.2020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‹Nr.›</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wardsdatascience.com/introduction-to-evolutionary-algorithms-a8594b484ac"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wardsdatascience.com/neat-an-awesome-approach-to-neuroevolution-3eca5cc7930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gym.openai.com/docs/" TargetMode="External"/><Relationship Id="rId13" Type="http://schemas.openxmlformats.org/officeDocument/2006/relationships/hyperlink" Target="https://de.wikipedia.org/wiki/Microsoft" TargetMode="External"/><Relationship Id="rId18" Type="http://schemas.openxmlformats.org/officeDocument/2006/relationships/hyperlink" Target="https://de.wikipedia.org/wiki/Neuralink" TargetMode="External"/><Relationship Id="rId3" Type="http://schemas.openxmlformats.org/officeDocument/2006/relationships/hyperlink" Target="https://openai.com/about/" TargetMode="External"/><Relationship Id="rId7" Type="http://schemas.openxmlformats.org/officeDocument/2006/relationships/hyperlink" Target="https://gym.openai.com/" TargetMode="External"/><Relationship Id="rId12" Type="http://schemas.openxmlformats.org/officeDocument/2006/relationships/hyperlink" Target="https://de.wikipedia.org/wiki/Elon_Musk" TargetMode="External"/><Relationship Id="rId17" Type="http://schemas.openxmlformats.org/officeDocument/2006/relationships/hyperlink" Target="https://de.wikipedia.org/wiki/OpenAI#cite_note-bbc-giants-4" TargetMode="External"/><Relationship Id="rId2" Type="http://schemas.openxmlformats.org/officeDocument/2006/relationships/slide" Target="../slides/slide9.xml"/><Relationship Id="rId16" Type="http://schemas.openxmlformats.org/officeDocument/2006/relationships/hyperlink" Target="https://de.wikipedia.org/wiki/OpenAI#cite_note-3" TargetMode="External"/><Relationship Id="rId20" Type="http://schemas.openxmlformats.org/officeDocument/2006/relationships/hyperlink" Target="https://github.com/openai/gym" TargetMode="External"/><Relationship Id="rId1" Type="http://schemas.openxmlformats.org/officeDocument/2006/relationships/notesMaster" Target="../notesMasters/notesMaster1.xml"/><Relationship Id="rId6" Type="http://schemas.openxmlformats.org/officeDocument/2006/relationships/hyperlink" Target="https://entwickler.de/online/tools/openai-gym-open-source-243685.html" TargetMode="External"/><Relationship Id="rId11" Type="http://schemas.openxmlformats.org/officeDocument/2006/relationships/hyperlink" Target="https://de.wikipedia.org/wiki/K%C3%BCnstliche_Intelligenz" TargetMode="External"/><Relationship Id="rId5" Type="http://schemas.openxmlformats.org/officeDocument/2006/relationships/hyperlink" Target="https://towardsdatascience.com/reinforcement-learning-with-openai-d445c2c687d2" TargetMode="External"/><Relationship Id="rId15" Type="http://schemas.openxmlformats.org/officeDocument/2006/relationships/hyperlink" Target="https://de.wikipedia.org/wiki/OpenAI#cite_note-2" TargetMode="External"/><Relationship Id="rId10" Type="http://schemas.openxmlformats.org/officeDocument/2006/relationships/hyperlink" Target="https://de.wikipedia.org/wiki/Non-Profit-Organisation" TargetMode="External"/><Relationship Id="rId19" Type="http://schemas.openxmlformats.org/officeDocument/2006/relationships/hyperlink" Target="https://gym.openai.com/envs" TargetMode="External"/><Relationship Id="rId4" Type="http://schemas.openxmlformats.org/officeDocument/2006/relationships/hyperlink" Target="https://openai.com/charter/" TargetMode="External"/><Relationship Id="rId9" Type="http://schemas.openxmlformats.org/officeDocument/2006/relationships/hyperlink" Target="https://github.com/openai/gym/wiki/Leaderboard" TargetMode="External"/><Relationship Id="rId14" Type="http://schemas.openxmlformats.org/officeDocument/2006/relationships/hyperlink" Target="https://de.wikipedia.org/wiki/Open_Sour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a:t>
            </a:r>
          </a:p>
          <a:p>
            <a:r>
              <a:rPr lang="de-DE" dirty="0">
                <a:hlinkClick r:id="rId3"/>
              </a:rPr>
              <a:t>https://towardsdatascience.com/introduction-to-evolutionary-algorithms-a8594b484ac</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5</a:t>
            </a:fld>
            <a:endParaRPr lang="de-DE"/>
          </a:p>
        </p:txBody>
      </p:sp>
    </p:spTree>
    <p:extLst>
      <p:ext uri="{BB962C8B-B14F-4D97-AF65-F5344CB8AC3E}">
        <p14:creationId xmlns:p14="http://schemas.microsoft.com/office/powerpoint/2010/main" val="84593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a:t>
            </a:r>
          </a:p>
          <a:p>
            <a:r>
              <a:rPr lang="en-US" sz="1200" b="0" i="0" kern="1200" dirty="0">
                <a:solidFill>
                  <a:schemeClr val="tx1"/>
                </a:solidFill>
                <a:effectLst/>
                <a:latin typeface="+mn-lt"/>
                <a:ea typeface="+mn-ea"/>
                <a:cs typeface="+mn-cs"/>
              </a:rPr>
              <a:t>Stanley, Kenneth O., and </a:t>
            </a:r>
            <a:r>
              <a:rPr lang="en-US" sz="1200" b="0" i="0" kern="1200" dirty="0" err="1">
                <a:solidFill>
                  <a:schemeClr val="tx1"/>
                </a:solidFill>
                <a:effectLst/>
                <a:latin typeface="+mn-lt"/>
                <a:ea typeface="+mn-ea"/>
                <a:cs typeface="+mn-cs"/>
              </a:rPr>
              <a:t>Risto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Miikkulainen</a:t>
            </a:r>
            <a:r>
              <a:rPr lang="en-US" sz="1200" b="0" i="0" kern="1200" dirty="0">
                <a:solidFill>
                  <a:schemeClr val="tx1"/>
                </a:solidFill>
                <a:effectLst/>
                <a:latin typeface="+mn-lt"/>
                <a:ea typeface="+mn-ea"/>
                <a:cs typeface="+mn-cs"/>
              </a:rPr>
              <a:t>. "Evolving neural networks through augmenting topologies." </a:t>
            </a:r>
            <a:r>
              <a:rPr lang="en-US" sz="1200" b="0" i="1" kern="1200" dirty="0">
                <a:solidFill>
                  <a:schemeClr val="tx1"/>
                </a:solidFill>
                <a:effectLst/>
                <a:latin typeface="+mn-lt"/>
                <a:ea typeface="+mn-ea"/>
                <a:cs typeface="+mn-cs"/>
              </a:rPr>
              <a:t>Evolutionary computation</a:t>
            </a:r>
            <a:r>
              <a:rPr lang="en-US" sz="1200" b="0" i="0" kern="1200" dirty="0">
                <a:solidFill>
                  <a:schemeClr val="tx1"/>
                </a:solidFill>
                <a:effectLst/>
                <a:latin typeface="+mn-lt"/>
                <a:ea typeface="+mn-ea"/>
                <a:cs typeface="+mn-cs"/>
              </a:rPr>
              <a:t> 10.2 (2002): 99-127.</a:t>
            </a:r>
            <a:endParaRPr lang="de-DE" dirty="0"/>
          </a:p>
          <a:p>
            <a:endParaRPr lang="de-DE" dirty="0"/>
          </a:p>
          <a:p>
            <a:r>
              <a:rPr lang="de-DE" dirty="0">
                <a:hlinkClick r:id="rId3"/>
              </a:rPr>
              <a:t>https://towardsdatascience.com/neat-an-awesome-approach-to-neuroevolution-3eca5cc7930f</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6</a:t>
            </a:fld>
            <a:endParaRPr lang="de-DE"/>
          </a:p>
        </p:txBody>
      </p:sp>
    </p:spTree>
    <p:extLst>
      <p:ext uri="{BB962C8B-B14F-4D97-AF65-F5344CB8AC3E}">
        <p14:creationId xmlns:p14="http://schemas.microsoft.com/office/powerpoint/2010/main" val="150815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349688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8</a:t>
            </a:fld>
            <a:endParaRPr lang="de-DE"/>
          </a:p>
        </p:txBody>
      </p:sp>
    </p:spTree>
    <p:extLst>
      <p:ext uri="{BB962C8B-B14F-4D97-AF65-F5344CB8AC3E}">
        <p14:creationId xmlns:p14="http://schemas.microsoft.com/office/powerpoint/2010/main" val="29451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Quelle:</a:t>
            </a:r>
          </a:p>
          <a:p>
            <a:r>
              <a:rPr lang="de-DE" dirty="0"/>
              <a:t>Open AI:</a:t>
            </a:r>
          </a:p>
          <a:p>
            <a:r>
              <a:rPr lang="de-DE" dirty="0">
                <a:hlinkClick r:id="rId3"/>
              </a:rPr>
              <a:t>https://openai.com/about/</a:t>
            </a:r>
            <a:endParaRPr lang="de-DE" dirty="0"/>
          </a:p>
          <a:p>
            <a:r>
              <a:rPr lang="de-DE" dirty="0">
                <a:hlinkClick r:id="rId4"/>
              </a:rPr>
              <a:t>https://openai.com/charter/</a:t>
            </a:r>
            <a:endParaRPr lang="de-DE" dirty="0"/>
          </a:p>
          <a:p>
            <a:r>
              <a:rPr lang="de-DE" dirty="0">
                <a:hlinkClick r:id="rId5"/>
              </a:rPr>
              <a:t>https://towardsdatascience.com/reinforcement-learning-with-openai-d445c2c687d2</a:t>
            </a:r>
            <a:endParaRPr lang="de-DE" dirty="0"/>
          </a:p>
          <a:p>
            <a:r>
              <a:rPr lang="de-DE" dirty="0">
                <a:hlinkClick r:id="rId6"/>
              </a:rPr>
              <a:t>https://entwickler.de/online/tools/openai-gym-open-source-243685.html</a:t>
            </a:r>
            <a:endParaRPr lang="de-DE" dirty="0"/>
          </a:p>
          <a:p>
            <a:endParaRPr lang="de-DE" dirty="0"/>
          </a:p>
          <a:p>
            <a:r>
              <a:rPr lang="de-DE" dirty="0" err="1"/>
              <a:t>Gym</a:t>
            </a:r>
            <a:r>
              <a:rPr lang="de-DE" dirty="0"/>
              <a:t>:</a:t>
            </a:r>
          </a:p>
          <a:p>
            <a:r>
              <a:rPr lang="de-DE" dirty="0">
                <a:hlinkClick r:id="rId7"/>
              </a:rPr>
              <a:t>https://gym.openai.com/</a:t>
            </a:r>
            <a:endParaRPr lang="de-DE" dirty="0"/>
          </a:p>
          <a:p>
            <a:r>
              <a:rPr lang="de-DE" dirty="0">
                <a:hlinkClick r:id="rId8"/>
              </a:rPr>
              <a:t>http://gym.openai.com/docs/</a:t>
            </a:r>
            <a:endParaRPr lang="de-DE" dirty="0"/>
          </a:p>
          <a:p>
            <a:r>
              <a:rPr lang="de-DE" dirty="0">
                <a:hlinkClick r:id="rId9"/>
              </a:rPr>
              <a:t>https://github.com/openai/gym/wiki/Leaderboard</a:t>
            </a:r>
            <a:endParaRPr lang="de-DE" dirty="0"/>
          </a:p>
          <a:p>
            <a:endParaRPr lang="de-DE" dirty="0"/>
          </a:p>
          <a:p>
            <a:endParaRPr lang="de-DE" dirty="0"/>
          </a:p>
          <a:p>
            <a:r>
              <a:rPr lang="de-DE" sz="1200" b="1" i="0" kern="1200" dirty="0" err="1">
                <a:solidFill>
                  <a:schemeClr val="tx1"/>
                </a:solidFill>
                <a:effectLst/>
                <a:latin typeface="+mn-lt"/>
                <a:ea typeface="+mn-ea"/>
                <a:cs typeface="+mn-cs"/>
              </a:rPr>
              <a:t>OpenAI</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LP</a:t>
            </a:r>
            <a:r>
              <a:rPr lang="de-DE" sz="1200" b="0" i="0" kern="1200" dirty="0">
                <a:solidFill>
                  <a:schemeClr val="tx1"/>
                </a:solidFill>
                <a:effectLst/>
                <a:latin typeface="+mn-lt"/>
                <a:ea typeface="+mn-ea"/>
                <a:cs typeface="+mn-cs"/>
              </a:rPr>
              <a:t> ist ein Unternehmen, welches sich, kontrolliert durch die </a:t>
            </a:r>
            <a:r>
              <a:rPr lang="de-DE" sz="1200" b="0" i="0" u="none" strike="noStrike" kern="1200" dirty="0">
                <a:solidFill>
                  <a:schemeClr val="tx1"/>
                </a:solidFill>
                <a:effectLst/>
                <a:latin typeface="+mn-lt"/>
                <a:ea typeface="+mn-ea"/>
                <a:cs typeface="+mn-cs"/>
                <a:hlinkClick r:id="rId10" tooltip="Non-Profit-Organisation"/>
              </a:rPr>
              <a:t>Non-Profit-Organisation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OpenAI</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Inc</a:t>
            </a:r>
            <a:r>
              <a:rPr lang="de-DE" sz="1200" b="0" i="0" kern="1200" dirty="0">
                <a:solidFill>
                  <a:schemeClr val="tx1"/>
                </a:solidFill>
                <a:effectLst/>
                <a:latin typeface="+mn-lt"/>
                <a:ea typeface="+mn-ea"/>
                <a:cs typeface="+mn-cs"/>
              </a:rPr>
              <a:t>, mit der Erforschung von </a:t>
            </a:r>
            <a:r>
              <a:rPr lang="de-DE" sz="1200" b="0" i="0" u="none" strike="noStrike" kern="1200" dirty="0">
                <a:solidFill>
                  <a:schemeClr val="tx1"/>
                </a:solidFill>
                <a:effectLst/>
                <a:latin typeface="+mn-lt"/>
                <a:ea typeface="+mn-ea"/>
                <a:cs typeface="+mn-cs"/>
                <a:hlinkClick r:id="rId11" tooltip="Künstliche Intelligenz"/>
              </a:rPr>
              <a:t>künstlicher Intelligenz</a:t>
            </a:r>
            <a:r>
              <a:rPr lang="de-DE" sz="1200" b="0" i="0" kern="1200" dirty="0">
                <a:solidFill>
                  <a:schemeClr val="tx1"/>
                </a:solidFill>
                <a:effectLst/>
                <a:latin typeface="+mn-lt"/>
                <a:ea typeface="+mn-ea"/>
                <a:cs typeface="+mn-cs"/>
              </a:rPr>
              <a:t> (KI, englisch </a:t>
            </a:r>
            <a:r>
              <a:rPr lang="de-DE" sz="1200" b="0" i="1" kern="1200" dirty="0" err="1">
                <a:solidFill>
                  <a:schemeClr val="tx1"/>
                </a:solidFill>
                <a:effectLst/>
                <a:latin typeface="+mn-lt"/>
                <a:ea typeface="+mn-ea"/>
                <a:cs typeface="+mn-cs"/>
              </a:rPr>
              <a:t>Artificial</a:t>
            </a:r>
            <a:r>
              <a:rPr lang="de-DE" sz="1200" b="0" i="1" kern="1200" dirty="0">
                <a:solidFill>
                  <a:schemeClr val="tx1"/>
                </a:solidFill>
                <a:effectLst/>
                <a:latin typeface="+mn-lt"/>
                <a:ea typeface="+mn-ea"/>
                <a:cs typeface="+mn-cs"/>
              </a:rPr>
              <a:t> </a:t>
            </a:r>
            <a:r>
              <a:rPr lang="de-DE" sz="1200" b="0" i="1" kern="1200" dirty="0" err="1">
                <a:solidFill>
                  <a:schemeClr val="tx1"/>
                </a:solidFill>
                <a:effectLst/>
                <a:latin typeface="+mn-lt"/>
                <a:ea typeface="+mn-ea"/>
                <a:cs typeface="+mn-cs"/>
              </a:rPr>
              <a:t>Intelligence</a:t>
            </a:r>
            <a:r>
              <a:rPr lang="de-DE" sz="1200" b="0" i="1" kern="1200" dirty="0">
                <a:solidFill>
                  <a:schemeClr val="tx1"/>
                </a:solidFill>
                <a:effectLst/>
                <a:latin typeface="+mn-lt"/>
                <a:ea typeface="+mn-ea"/>
                <a:cs typeface="+mn-cs"/>
              </a:rPr>
              <a:t>, AI</a:t>
            </a:r>
            <a:r>
              <a:rPr lang="de-DE" sz="1200" b="0" i="0" kern="1200" dirty="0">
                <a:solidFill>
                  <a:schemeClr val="tx1"/>
                </a:solidFill>
                <a:effectLst/>
                <a:latin typeface="+mn-lt"/>
                <a:ea typeface="+mn-ea"/>
                <a:cs typeface="+mn-cs"/>
              </a:rPr>
              <a:t>) beschäftigt. Zentrale Geldgeber der Organisation sind der Investor und Unternehmer </a:t>
            </a:r>
            <a:r>
              <a:rPr lang="de-DE" sz="1200" b="0" i="0" u="none" strike="noStrike" kern="1200" dirty="0">
                <a:solidFill>
                  <a:schemeClr val="tx1"/>
                </a:solidFill>
                <a:effectLst/>
                <a:latin typeface="+mn-lt"/>
                <a:ea typeface="+mn-ea"/>
                <a:cs typeface="+mn-cs"/>
                <a:hlinkClick r:id="rId12" tooltip="Elon Musk"/>
              </a:rPr>
              <a:t>Elon Musk</a:t>
            </a:r>
            <a:r>
              <a:rPr lang="de-DE" sz="1200" b="0" i="0" kern="1200" dirty="0">
                <a:solidFill>
                  <a:schemeClr val="tx1"/>
                </a:solidFill>
                <a:effectLst/>
                <a:latin typeface="+mn-lt"/>
                <a:ea typeface="+mn-ea"/>
                <a:cs typeface="+mn-cs"/>
              </a:rPr>
              <a:t> sowie das Unternehmen </a:t>
            </a:r>
            <a:r>
              <a:rPr lang="de-DE" sz="1200" b="0" i="0" u="none" strike="noStrike" kern="1200" dirty="0">
                <a:solidFill>
                  <a:schemeClr val="tx1"/>
                </a:solidFill>
                <a:effectLst/>
                <a:latin typeface="+mn-lt"/>
                <a:ea typeface="+mn-ea"/>
                <a:cs typeface="+mn-cs"/>
                <a:hlinkClick r:id="rId13" tooltip="Microsoft"/>
              </a:rPr>
              <a:t>Microsoft</a:t>
            </a:r>
            <a:r>
              <a:rPr lang="de-DE" sz="1200" b="0" i="0" kern="1200" dirty="0">
                <a:solidFill>
                  <a:schemeClr val="tx1"/>
                </a:solidFill>
                <a:effectLst/>
                <a:latin typeface="+mn-lt"/>
                <a:ea typeface="+mn-ea"/>
                <a:cs typeface="+mn-cs"/>
              </a:rPr>
              <a:t>. Das Ziel von </a:t>
            </a:r>
            <a:r>
              <a:rPr lang="de-DE" sz="1200" b="0" i="0" kern="1200" dirty="0" err="1">
                <a:solidFill>
                  <a:schemeClr val="tx1"/>
                </a:solidFill>
                <a:effectLst/>
                <a:latin typeface="+mn-lt"/>
                <a:ea typeface="+mn-ea"/>
                <a:cs typeface="+mn-cs"/>
              </a:rPr>
              <a:t>OpenAI</a:t>
            </a:r>
            <a:r>
              <a:rPr lang="de-DE" sz="1200" b="0" i="0" kern="1200" dirty="0">
                <a:solidFill>
                  <a:schemeClr val="tx1"/>
                </a:solidFill>
                <a:effectLst/>
                <a:latin typeface="+mn-lt"/>
                <a:ea typeface="+mn-ea"/>
                <a:cs typeface="+mn-cs"/>
              </a:rPr>
              <a:t> ist, künstliche Intelligenz auf </a:t>
            </a:r>
            <a:r>
              <a:rPr lang="de-DE" sz="1200" b="0" i="0" u="none" strike="noStrike" kern="1200" dirty="0">
                <a:solidFill>
                  <a:schemeClr val="tx1"/>
                </a:solidFill>
                <a:effectLst/>
                <a:latin typeface="+mn-lt"/>
                <a:ea typeface="+mn-ea"/>
                <a:cs typeface="+mn-cs"/>
                <a:hlinkClick r:id="rId14" tooltip="Open Source"/>
              </a:rPr>
              <a:t>Open-Source</a:t>
            </a:r>
            <a:r>
              <a:rPr lang="de-DE" sz="1200" b="0" i="0" kern="1200" dirty="0">
                <a:solidFill>
                  <a:schemeClr val="tx1"/>
                </a:solidFill>
                <a:effectLst/>
                <a:latin typeface="+mn-lt"/>
                <a:ea typeface="+mn-ea"/>
                <a:cs typeface="+mn-cs"/>
              </a:rPr>
              <a:t>-Basis auf eine Art und Weise zu entwickeln und zu vermarkten, dass sie der Gesellschaft Vorteile bringt und nicht schadet. Die Organisation ermöglicht eine „freie Zusammenarbeit“ mit anderen Institutionen</a:t>
            </a:r>
            <a:r>
              <a:rPr lang="de-DE" sz="1200" b="0" i="0" u="none" strike="noStrike" kern="1200" baseline="30000" dirty="0">
                <a:solidFill>
                  <a:schemeClr val="tx1"/>
                </a:solidFill>
                <a:effectLst/>
                <a:latin typeface="+mn-lt"/>
                <a:ea typeface="+mn-ea"/>
                <a:cs typeface="+mn-cs"/>
                <a:hlinkClick r:id="rId15"/>
              </a:rPr>
              <a:t>[2]</a:t>
            </a:r>
            <a:r>
              <a:rPr lang="de-DE" sz="1200" b="0" i="0" kern="1200" dirty="0">
                <a:solidFill>
                  <a:schemeClr val="tx1"/>
                </a:solidFill>
                <a:effectLst/>
                <a:latin typeface="+mn-lt"/>
                <a:ea typeface="+mn-ea"/>
                <a:cs typeface="+mn-cs"/>
              </a:rPr>
              <a:t> und Forschern, indem sie ihre Patente und Forschungsergebnisse für die Öffentlichkeit zugänglich macht.</a:t>
            </a:r>
            <a:r>
              <a:rPr lang="de-DE" sz="1200" b="0" i="0" u="none" strike="noStrike" kern="1200" baseline="30000" dirty="0">
                <a:solidFill>
                  <a:schemeClr val="tx1"/>
                </a:solidFill>
                <a:effectLst/>
                <a:latin typeface="+mn-lt"/>
                <a:ea typeface="+mn-ea"/>
                <a:cs typeface="+mn-cs"/>
                <a:hlinkClick r:id="rId16"/>
              </a:rPr>
              <a:t>[3]</a:t>
            </a:r>
            <a:r>
              <a:rPr lang="de-DE" sz="1200" b="0" i="0" kern="1200" dirty="0">
                <a:solidFill>
                  <a:schemeClr val="tx1"/>
                </a:solidFill>
                <a:effectLst/>
                <a:latin typeface="+mn-lt"/>
                <a:ea typeface="+mn-ea"/>
                <a:cs typeface="+mn-cs"/>
              </a:rPr>
              <a:t> Die Firma ist mit über 1 Milliarde USD von Spenden finanziert, wobei erwartet wird, dass in den ersten Jahren nur ein kleiner Teil dieser finanziellen Mittel verbraucht werden wird.</a:t>
            </a:r>
            <a:r>
              <a:rPr lang="de-DE" sz="1200" b="0" i="0" u="none" strike="noStrike" kern="1200" baseline="30000" dirty="0">
                <a:solidFill>
                  <a:schemeClr val="tx1"/>
                </a:solidFill>
                <a:effectLst/>
                <a:latin typeface="+mn-lt"/>
                <a:ea typeface="+mn-ea"/>
                <a:cs typeface="+mn-cs"/>
                <a:hlinkClick r:id="rId17"/>
              </a:rPr>
              <a:t>[4]</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OpenAI</a:t>
            </a:r>
            <a:r>
              <a:rPr lang="de-DE" sz="1200" b="0" i="0" kern="1200" dirty="0">
                <a:solidFill>
                  <a:schemeClr val="tx1"/>
                </a:solidFill>
                <a:effectLst/>
                <a:latin typeface="+mn-lt"/>
                <a:ea typeface="+mn-ea"/>
                <a:cs typeface="+mn-cs"/>
              </a:rPr>
              <a:t> beschäftigt sich mit der Frage der „existenziellen Bedrohung durch künstliche Intelligenz“ – also dem möglichen Übertreffen und Ersetzen der menschlichen durch künstliche Intelligenz. Die Organisation dient bis jetzt nur zur Erforschung der künstlichen Intelligenz und wird wahrscheinlich später mit </a:t>
            </a:r>
            <a:r>
              <a:rPr lang="de-DE" sz="1200" b="0" i="0" u="none" strike="noStrike" kern="1200" dirty="0" err="1">
                <a:solidFill>
                  <a:schemeClr val="tx1"/>
                </a:solidFill>
                <a:effectLst/>
                <a:latin typeface="+mn-lt"/>
                <a:ea typeface="+mn-ea"/>
                <a:cs typeface="+mn-cs"/>
                <a:hlinkClick r:id="rId18" tooltip="Neuralink"/>
              </a:rPr>
              <a:t>Neuralink</a:t>
            </a:r>
            <a:r>
              <a:rPr lang="de-DE" sz="1200" b="0" i="0" kern="1200" dirty="0">
                <a:solidFill>
                  <a:schemeClr val="tx1"/>
                </a:solidFill>
                <a:effectLst/>
                <a:latin typeface="+mn-lt"/>
                <a:ea typeface="+mn-ea"/>
                <a:cs typeface="+mn-cs"/>
              </a:rPr>
              <a:t> verbunden werden. Im Februar 2018 wurde bekannt gegeben, dass Elon Musk die Leitung von Open AI verlässt, um Interessenkonflikte mit Teslas Entwicklungen im Bereich Künstliche Intelligenz zu vermeiden. Er bleibt weiterhin Spender und Berater der Organisation.</a:t>
            </a:r>
          </a:p>
          <a:p>
            <a:endParaRPr lang="de-DE"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OpenAI’s</a:t>
            </a:r>
            <a:r>
              <a:rPr lang="en-US" sz="1200" b="0" i="0" kern="1200" dirty="0">
                <a:solidFill>
                  <a:schemeClr val="tx1"/>
                </a:solidFill>
                <a:effectLst/>
                <a:latin typeface="+mn-lt"/>
                <a:ea typeface="+mn-ea"/>
                <a:cs typeface="+mn-cs"/>
              </a:rPr>
              <a:t> mission is to ensure that artificial general intelligence (AGI)—by which we mean highly autonomous systems that outperform humans at most economically valuable work—benefits all of humanity. We will attempt to directly build safe and beneficial AGI, but will also consider our mission fulfilled if our work aids others to achieve this outcome. To that end, we commit to the following principles:</a:t>
            </a:r>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OpenAI</a:t>
            </a:r>
            <a:r>
              <a:rPr lang="en-US" sz="1200" b="0" i="0" kern="1200" dirty="0">
                <a:solidFill>
                  <a:schemeClr val="tx1"/>
                </a:solidFill>
                <a:effectLst/>
                <a:latin typeface="+mn-lt"/>
                <a:ea typeface="+mn-ea"/>
                <a:cs typeface="+mn-cs"/>
              </a:rPr>
              <a:t> is created for removing this problem of lack of standardization in papers along with an aim to create better benchmarks by giving versatile numbers of environment with great ease of setting up. Aim of this tool is to increase reproducibility in the field of AI and provide tools with which everyone can learn about basics of AI.</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OpenAI’s</a:t>
            </a:r>
            <a:r>
              <a:rPr lang="en-US" sz="1200" b="0" i="0" kern="1200" dirty="0">
                <a:solidFill>
                  <a:schemeClr val="tx1"/>
                </a:solidFill>
                <a:effectLst/>
                <a:latin typeface="+mn-lt"/>
                <a:ea typeface="+mn-ea"/>
                <a:cs typeface="+mn-cs"/>
              </a:rPr>
              <a:t> mission is to ensure that artificial general intelligence (AGI)—by which we mean highly autonomous systems that outperform humans at most economically valuable work—benefits all of humanity. We will attempt to directly build safe and beneficial AGI, but will also consider our mission fulfilled if our work aids others to achieve this outcome.</a:t>
            </a:r>
          </a:p>
          <a:p>
            <a:endParaRPr lang="en-US"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Allerdings wird die RL-Forschung derzeit noch von zwei Faktoren ausgebremst: Es fehlen bessere Benchmarks und eine standardisierte Bezeichnung der Umgebungen in Publikationen. Diese beiden Probleme möchte </a:t>
            </a:r>
            <a:r>
              <a:rPr lang="de-DE" sz="1200" b="0" i="0" kern="1200" dirty="0" err="1">
                <a:solidFill>
                  <a:schemeClr val="tx1"/>
                </a:solidFill>
                <a:effectLst/>
                <a:latin typeface="+mn-lt"/>
                <a:ea typeface="+mn-ea"/>
                <a:cs typeface="+mn-cs"/>
              </a:rPr>
              <a:t>OpenAI</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Gym</a:t>
            </a:r>
            <a:r>
              <a:rPr lang="de-DE" sz="1200" b="0" i="0" kern="1200" dirty="0">
                <a:solidFill>
                  <a:schemeClr val="tx1"/>
                </a:solidFill>
                <a:effectLst/>
                <a:latin typeface="+mn-lt"/>
                <a:ea typeface="+mn-ea"/>
                <a:cs typeface="+mn-cs"/>
              </a:rPr>
              <a:t> lösen.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is </a:t>
            </a:r>
            <a:r>
              <a:rPr lang="en-US" sz="1200" b="0" i="0" kern="1200" dirty="0" err="1">
                <a:solidFill>
                  <a:schemeClr val="tx1"/>
                </a:solidFill>
                <a:effectLst/>
                <a:latin typeface="+mn-lt"/>
                <a:ea typeface="+mn-ea"/>
                <a:cs typeface="+mn-cs"/>
              </a:rPr>
              <a:t>OpenAI</a:t>
            </a:r>
            <a:r>
              <a:rPr lang="en-US" sz="1200" b="0" i="0" kern="1200" dirty="0">
                <a:solidFill>
                  <a:schemeClr val="tx1"/>
                </a:solidFill>
                <a:effectLst/>
                <a:latin typeface="+mn-lt"/>
                <a:ea typeface="+mn-ea"/>
                <a:cs typeface="+mn-cs"/>
              </a:rPr>
              <a:t> gym ? This python library gives us huge number of test environments to work on our RL agent’s algorithms with </a:t>
            </a:r>
            <a:r>
              <a:rPr lang="en-US" sz="1200" b="1" i="0" kern="1200" dirty="0">
                <a:solidFill>
                  <a:schemeClr val="tx1"/>
                </a:solidFill>
                <a:effectLst/>
                <a:latin typeface="+mn-lt"/>
                <a:ea typeface="+mn-ea"/>
                <a:cs typeface="+mn-cs"/>
              </a:rPr>
              <a:t>shared interfaces</a:t>
            </a:r>
            <a:r>
              <a:rPr lang="en-US" sz="1200" b="0" i="0" kern="1200" dirty="0">
                <a:solidFill>
                  <a:schemeClr val="tx1"/>
                </a:solidFill>
                <a:effectLst/>
                <a:latin typeface="+mn-lt"/>
                <a:ea typeface="+mn-ea"/>
                <a:cs typeface="+mn-cs"/>
              </a:rPr>
              <a:t> for writing general algorithms and testing them. Let’s get started just type </a:t>
            </a:r>
            <a:r>
              <a:rPr lang="en-US" dirty="0"/>
              <a:t>pip install gym</a:t>
            </a:r>
            <a:r>
              <a:rPr lang="en-US" sz="1200" b="0" i="0" kern="1200" dirty="0">
                <a:solidFill>
                  <a:schemeClr val="tx1"/>
                </a:solidFill>
                <a:effectLst/>
                <a:latin typeface="+mn-lt"/>
                <a:ea typeface="+mn-ea"/>
                <a:cs typeface="+mn-cs"/>
              </a:rPr>
              <a:t> on terminal for easy install, you’ll get some classic environment to start working on your agent. Copy the code below and run it, your environment will get loaded only </a:t>
            </a:r>
            <a:r>
              <a:rPr lang="en-US" sz="1200" b="0" i="1" kern="1200" dirty="0">
                <a:solidFill>
                  <a:schemeClr val="tx1"/>
                </a:solidFill>
                <a:effectLst/>
                <a:latin typeface="+mn-lt"/>
                <a:ea typeface="+mn-ea"/>
                <a:cs typeface="+mn-cs"/>
              </a:rPr>
              <a:t>classic control</a:t>
            </a:r>
            <a:r>
              <a:rPr lang="en-US" sz="1200" b="0" i="0" kern="1200" dirty="0">
                <a:solidFill>
                  <a:schemeClr val="tx1"/>
                </a:solidFill>
                <a:effectLst/>
                <a:latin typeface="+mn-lt"/>
                <a:ea typeface="+mn-ea"/>
                <a:cs typeface="+mn-cs"/>
              </a:rPr>
              <a:t> comes as default. You can checkout other environments like Algorithmic, Atari, Box2D and Robotics </a:t>
            </a:r>
            <a:r>
              <a:rPr lang="en-US" sz="1200" b="0" i="0" u="none" strike="noStrike" kern="1200" dirty="0">
                <a:solidFill>
                  <a:schemeClr val="tx1"/>
                </a:solidFill>
                <a:effectLst/>
                <a:latin typeface="+mn-lt"/>
                <a:ea typeface="+mn-ea"/>
                <a:cs typeface="+mn-cs"/>
                <a:hlinkClick r:id="rId19"/>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20"/>
              </a:rPr>
              <a:t>gym</a:t>
            </a:r>
            <a:r>
              <a:rPr lang="en-US" sz="1200" b="0" i="0" kern="1200" dirty="0">
                <a:solidFill>
                  <a:schemeClr val="tx1"/>
                </a:solidFill>
                <a:effectLst/>
                <a:latin typeface="+mn-lt"/>
                <a:ea typeface="+mn-ea"/>
                <a:cs typeface="+mn-cs"/>
              </a:rPr>
              <a:t> library is a collection of test problems — environments — that you can use to work out your reinforcement learning algorithms. These environments have a shared interface, allowing you to write general algorithms.</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9</a:t>
            </a:fld>
            <a:endParaRPr lang="de-DE"/>
          </a:p>
        </p:txBody>
      </p:sp>
    </p:spTree>
    <p:extLst>
      <p:ext uri="{BB962C8B-B14F-4D97-AF65-F5344CB8AC3E}">
        <p14:creationId xmlns:p14="http://schemas.microsoft.com/office/powerpoint/2010/main" val="1670618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10</a:t>
            </a:fld>
            <a:endParaRPr lang="de-DE"/>
          </a:p>
        </p:txBody>
      </p:sp>
    </p:spTree>
    <p:extLst>
      <p:ext uri="{BB962C8B-B14F-4D97-AF65-F5344CB8AC3E}">
        <p14:creationId xmlns:p14="http://schemas.microsoft.com/office/powerpoint/2010/main" val="2423336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C99A30B-B245-4C90-AE66-A1133F58A350}"/>
              </a:ext>
            </a:extLst>
          </p:cNvPr>
          <p:cNvPicPr>
            <a:picLocks noChangeAspect="1" noChangeArrowheads="1"/>
          </p:cNvPicPr>
          <p:nvPr userDrawn="1"/>
        </p:nvPicPr>
        <p:blipFill>
          <a:blip r:embed="rId2" cstate="print">
            <a:lum bright="14000" contrast="-4000"/>
            <a:grayscl/>
          </a:blip>
          <a:srcRect t="20958" b="21313"/>
          <a:stretch>
            <a:fillRect/>
          </a:stretch>
        </p:blipFill>
        <p:spPr bwMode="auto">
          <a:xfrm>
            <a:off x="116418" y="2802263"/>
            <a:ext cx="12075583" cy="3898900"/>
          </a:xfrm>
          <a:prstGeom prst="rect">
            <a:avLst/>
          </a:prstGeom>
          <a:noFill/>
          <a:ln w="9525">
            <a:noFill/>
            <a:miter lim="800000"/>
            <a:headEnd/>
            <a:tailEnd/>
          </a:ln>
        </p:spPr>
      </p:pic>
      <p:pic>
        <p:nvPicPr>
          <p:cNvPr id="17" name="Grafik 16">
            <a:extLst>
              <a:ext uri="{FF2B5EF4-FFF2-40B4-BE49-F238E27FC236}">
                <a16:creationId xmlns:a16="http://schemas.microsoft.com/office/drawing/2014/main" id="{34A4FA1F-572C-4F3C-AB2C-552C89D6A7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Grafik 9">
            <a:extLst>
              <a:ext uri="{FF2B5EF4-FFF2-40B4-BE49-F238E27FC236}">
                <a16:creationId xmlns:a16="http://schemas.microsoft.com/office/drawing/2014/main" id="{4090895A-30BF-4A15-94E0-FFEF7CFE873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515583" y="458359"/>
            <a:ext cx="2156754" cy="993458"/>
          </a:xfrm>
          <a:prstGeom prst="rect">
            <a:avLst/>
          </a:prstGeom>
        </p:spPr>
      </p:pic>
      <p:sp>
        <p:nvSpPr>
          <p:cNvPr id="24" name="Text Box 21">
            <a:extLst>
              <a:ext uri="{FF2B5EF4-FFF2-40B4-BE49-F238E27FC236}">
                <a16:creationId xmlns:a16="http://schemas.microsoft.com/office/drawing/2014/main" id="{06FC442B-9238-4D7D-AE83-C3F29F1B7AA6}"/>
              </a:ext>
            </a:extLst>
          </p:cNvPr>
          <p:cNvSpPr txBox="1">
            <a:spLocks noChangeArrowheads="1"/>
          </p:cNvSpPr>
          <p:nvPr userDrawn="1"/>
        </p:nvSpPr>
        <p:spPr bwMode="auto">
          <a:xfrm>
            <a:off x="515582" y="3249123"/>
            <a:ext cx="9555517" cy="412421"/>
          </a:xfrm>
          <a:prstGeom prst="rect">
            <a:avLst/>
          </a:prstGeom>
          <a:noFill/>
          <a:ln w="9525">
            <a:noFill/>
            <a:miter lim="800000"/>
            <a:headEnd/>
            <a:tailEnd/>
          </a:ln>
          <a:effectLst/>
        </p:spPr>
        <p:txBody>
          <a:bodyPr wrap="square" lIns="0" tIns="0" rIns="0" bIns="0" anchor="ctr">
            <a:spAutoFit/>
          </a:bodyPr>
          <a:lstStyle/>
          <a:p>
            <a:pPr>
              <a:defRPr/>
            </a:pPr>
            <a:r>
              <a:rPr lang="de-DE" sz="1340" noProof="0" dirty="0">
                <a:solidFill>
                  <a:schemeClr val="bg1"/>
                </a:solidFill>
              </a:rPr>
              <a:t>SOFTWARE-ENTWURF UND -QUALITÄT,</a:t>
            </a:r>
            <a:br>
              <a:rPr lang="de-DE" sz="1340" noProof="0" dirty="0">
                <a:solidFill>
                  <a:schemeClr val="bg1"/>
                </a:solidFill>
              </a:rPr>
            </a:br>
            <a:r>
              <a:rPr lang="de-DE" sz="1340" noProof="0" dirty="0">
                <a:solidFill>
                  <a:schemeClr val="bg1"/>
                </a:solidFill>
              </a:rPr>
              <a:t>INSTITUT FÜR PROGRAMMSTRUKTUREN UND DATENORGANISATION, KIT-FAKULTÄT FÜR INFORMATIK</a:t>
            </a:r>
            <a:endParaRPr lang="de-DE" sz="1340" dirty="0">
              <a:solidFill>
                <a:schemeClr val="bg1"/>
              </a:solidFill>
            </a:endParaRPr>
          </a:p>
        </p:txBody>
      </p:sp>
      <p:sp>
        <p:nvSpPr>
          <p:cNvPr id="28" name="Text Box 14">
            <a:extLst>
              <a:ext uri="{FF2B5EF4-FFF2-40B4-BE49-F238E27FC236}">
                <a16:creationId xmlns:a16="http://schemas.microsoft.com/office/drawing/2014/main" id="{8B90B0AC-C3A4-45BF-ABCA-1F7E06B01971}"/>
              </a:ext>
            </a:extLst>
          </p:cNvPr>
          <p:cNvSpPr txBox="1">
            <a:spLocks noChangeArrowheads="1"/>
          </p:cNvSpPr>
          <p:nvPr userDrawn="1"/>
        </p:nvSpPr>
        <p:spPr bwMode="auto">
          <a:xfrm>
            <a:off x="515581" y="6525686"/>
            <a:ext cx="4808893" cy="169277"/>
          </a:xfrm>
          <a:prstGeom prst="rect">
            <a:avLst/>
          </a:prstGeom>
          <a:noFill/>
          <a:ln w="9525">
            <a:noFill/>
            <a:miter lim="800000"/>
            <a:headEnd/>
            <a:tailEnd/>
          </a:ln>
          <a:effectLst/>
        </p:spPr>
        <p:txBody>
          <a:bodyPr wrap="square" lIns="0" tIns="0" rIns="0" bIns="0">
            <a:spAutoFit/>
          </a:bodyPr>
          <a:lstStyle/>
          <a:p>
            <a:r>
              <a:rPr lang="de-DE" sz="1100" dirty="0"/>
              <a:t>KIT</a:t>
            </a:r>
            <a:r>
              <a:rPr lang="de-DE" sz="1100" baseline="0" dirty="0"/>
              <a:t> </a:t>
            </a:r>
            <a:r>
              <a:rPr lang="de-DE" sz="1100" dirty="0"/>
              <a:t>– Die Forschungsuniversität in der Helmholtz-Gemeinschaft</a:t>
            </a:r>
          </a:p>
        </p:txBody>
      </p:sp>
      <p:sp>
        <p:nvSpPr>
          <p:cNvPr id="29" name="Text Box 14">
            <a:extLst>
              <a:ext uri="{FF2B5EF4-FFF2-40B4-BE49-F238E27FC236}">
                <a16:creationId xmlns:a16="http://schemas.microsoft.com/office/drawing/2014/main" id="{F16E5C71-17DC-4E14-A36D-AE67CD44D7AA}"/>
              </a:ext>
            </a:extLst>
          </p:cNvPr>
          <p:cNvSpPr txBox="1">
            <a:spLocks noChangeArrowheads="1"/>
          </p:cNvSpPr>
          <p:nvPr userDrawn="1"/>
        </p:nvSpPr>
        <p:spPr bwMode="auto">
          <a:xfrm>
            <a:off x="10071099" y="6417776"/>
            <a:ext cx="2006600" cy="353943"/>
          </a:xfrm>
          <a:prstGeom prst="rect">
            <a:avLst/>
          </a:prstGeom>
          <a:noFill/>
          <a:ln w="9525">
            <a:noFill/>
            <a:miter lim="800000"/>
            <a:headEnd/>
            <a:tailEnd/>
          </a:ln>
          <a:effectLst/>
        </p:spPr>
        <p:txBody>
          <a:bodyPr wrap="square" lIns="0" tIns="0" rIns="0" bIns="0">
            <a:spAutoFit/>
          </a:bodyPr>
          <a:lstStyle/>
          <a:p>
            <a:pPr algn="r">
              <a:defRPr/>
            </a:pPr>
            <a:r>
              <a:rPr lang="de-DE" sz="2300" b="1" dirty="0">
                <a:solidFill>
                  <a:schemeClr val="bg1"/>
                </a:solidFill>
              </a:rPr>
              <a:t>www.kit.edu</a:t>
            </a:r>
          </a:p>
        </p:txBody>
      </p:sp>
      <p:pic>
        <p:nvPicPr>
          <p:cNvPr id="8" name="Grafik 7">
            <a:extLst>
              <a:ext uri="{FF2B5EF4-FFF2-40B4-BE49-F238E27FC236}">
                <a16:creationId xmlns:a16="http://schemas.microsoft.com/office/drawing/2014/main" id="{6800B2F9-261C-4364-842C-17A8C23525A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24459" y="460800"/>
            <a:ext cx="1499256" cy="753947"/>
          </a:xfrm>
          <a:prstGeom prst="rect">
            <a:avLst/>
          </a:prstGeom>
        </p:spPr>
      </p:pic>
    </p:spTree>
    <p:extLst>
      <p:ext uri="{BB962C8B-B14F-4D97-AF65-F5344CB8AC3E}">
        <p14:creationId xmlns:p14="http://schemas.microsoft.com/office/powerpoint/2010/main" val="287372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EEED28-0813-48F9-AD7B-C3F4746178D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266842F-36EC-49E9-AC66-9EB00725234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0452B680-CC44-46FC-A93F-4E9655E7290E}"/>
              </a:ext>
            </a:extLst>
          </p:cNvPr>
          <p:cNvSpPr>
            <a:spLocks noGrp="1"/>
          </p:cNvSpPr>
          <p:nvPr>
            <p:ph type="dt" sz="half" idx="10"/>
          </p:nvPr>
        </p:nvSpPr>
        <p:spPr/>
        <p:txBody>
          <a:bodyPr/>
          <a:lstStyle/>
          <a:p>
            <a:fld id="{8382E397-100A-475A-A700-491FA3AB1350}" type="datetime1">
              <a:rPr lang="de-DE" smtClean="0"/>
              <a:t>25.03.2020</a:t>
            </a:fld>
            <a:endParaRPr lang="de-DE"/>
          </a:p>
        </p:txBody>
      </p:sp>
      <p:sp>
        <p:nvSpPr>
          <p:cNvPr id="6" name="Foliennummernplatzhalter 5">
            <a:extLst>
              <a:ext uri="{FF2B5EF4-FFF2-40B4-BE49-F238E27FC236}">
                <a16:creationId xmlns:a16="http://schemas.microsoft.com/office/drawing/2014/main" id="{A4520D94-8011-4067-9EDC-3FAEFF220859}"/>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5901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B59FA6F-E1AA-4777-A938-29505698E50D}"/>
              </a:ext>
            </a:extLst>
          </p:cNvPr>
          <p:cNvSpPr>
            <a:spLocks noGrp="1"/>
          </p:cNvSpPr>
          <p:nvPr>
            <p:ph type="title" orient="vert"/>
          </p:nvPr>
        </p:nvSpPr>
        <p:spPr>
          <a:xfrm>
            <a:off x="9029700" y="323850"/>
            <a:ext cx="2628900" cy="5853113"/>
          </a:xfrm>
        </p:spPr>
        <p:txBody>
          <a:bodyPr vert="eaVert"/>
          <a:lstStyle>
            <a:lvl1pPr>
              <a:defRPr/>
            </a:lvl1pPr>
          </a:lstStyle>
          <a:p>
            <a:r>
              <a:rPr lang="de-DE"/>
              <a:t>Mastertitelformat bearbeiten</a:t>
            </a:r>
            <a:endParaRPr lang="de-DE" dirty="0"/>
          </a:p>
        </p:txBody>
      </p:sp>
      <p:sp>
        <p:nvSpPr>
          <p:cNvPr id="3" name="Vertikaler Textplatzhalter 2">
            <a:extLst>
              <a:ext uri="{FF2B5EF4-FFF2-40B4-BE49-F238E27FC236}">
                <a16:creationId xmlns:a16="http://schemas.microsoft.com/office/drawing/2014/main" id="{189F0E4A-734C-478B-A5C1-DC36FE4AD363}"/>
              </a:ext>
            </a:extLst>
          </p:cNvPr>
          <p:cNvSpPr>
            <a:spLocks noGrp="1"/>
          </p:cNvSpPr>
          <p:nvPr>
            <p:ph type="body" orient="vert" idx="1"/>
          </p:nvPr>
        </p:nvSpPr>
        <p:spPr>
          <a:xfrm>
            <a:off x="533400" y="323850"/>
            <a:ext cx="8343900" cy="5853113"/>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3DEC746F-EE53-4616-80E6-53E7FAE04EEE}"/>
              </a:ext>
            </a:extLst>
          </p:cNvPr>
          <p:cNvSpPr>
            <a:spLocks noGrp="1"/>
          </p:cNvSpPr>
          <p:nvPr>
            <p:ph type="dt" sz="half" idx="10"/>
          </p:nvPr>
        </p:nvSpPr>
        <p:spPr/>
        <p:txBody>
          <a:bodyPr/>
          <a:lstStyle/>
          <a:p>
            <a:fld id="{351B1B60-3C25-4C77-AA2A-6C0DFFBDCBED}" type="datetime1">
              <a:rPr lang="de-DE" smtClean="0"/>
              <a:t>25.03.2020</a:t>
            </a:fld>
            <a:endParaRPr lang="de-DE"/>
          </a:p>
        </p:txBody>
      </p:sp>
      <p:sp>
        <p:nvSpPr>
          <p:cNvPr id="6" name="Foliennummernplatzhalter 5">
            <a:extLst>
              <a:ext uri="{FF2B5EF4-FFF2-40B4-BE49-F238E27FC236}">
                <a16:creationId xmlns:a16="http://schemas.microsoft.com/office/drawing/2014/main" id="{907B5C8F-8341-4F40-8C12-2C5925ADC81F}"/>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548013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9FAF4A-98FA-4066-8B9E-CA0D85F230A1}"/>
              </a:ext>
            </a:extLst>
          </p:cNvPr>
          <p:cNvSpPr>
            <a:spLocks noGrp="1"/>
          </p:cNvSpPr>
          <p:nvPr>
            <p:ph type="title"/>
          </p:nvPr>
        </p:nvSpPr>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C2C87942-EC3B-41F9-B423-824D3C3745B6}"/>
              </a:ext>
            </a:extLst>
          </p:cNvPr>
          <p:cNvSpPr>
            <a:spLocks noGrp="1"/>
          </p:cNvSpPr>
          <p:nvPr>
            <p:ph idx="1"/>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67244E0D-14A7-4B30-915C-2337D7AAF2BF}"/>
              </a:ext>
            </a:extLst>
          </p:cNvPr>
          <p:cNvSpPr>
            <a:spLocks noGrp="1"/>
          </p:cNvSpPr>
          <p:nvPr>
            <p:ph type="dt" sz="half" idx="10"/>
          </p:nvPr>
        </p:nvSpPr>
        <p:spPr/>
        <p:txBody>
          <a:bodyPr/>
          <a:lstStyle/>
          <a:p>
            <a:fld id="{801FBE94-C069-4C95-AA74-CDBC26339DEF}" type="datetime1">
              <a:rPr lang="de-DE" smtClean="0"/>
              <a:t>25.03.2020</a:t>
            </a:fld>
            <a:endParaRPr lang="de-DE" dirty="0"/>
          </a:p>
        </p:txBody>
      </p:sp>
      <p:sp>
        <p:nvSpPr>
          <p:cNvPr id="6" name="Foliennummernplatzhalter 5">
            <a:extLst>
              <a:ext uri="{FF2B5EF4-FFF2-40B4-BE49-F238E27FC236}">
                <a16:creationId xmlns:a16="http://schemas.microsoft.com/office/drawing/2014/main" id="{C33DED0A-B994-4DFB-A110-A8E07CC6455A}"/>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313477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E38482-A4C7-42DF-9634-E3B98975DA59}"/>
              </a:ext>
            </a:extLst>
          </p:cNvPr>
          <p:cNvSpPr>
            <a:spLocks noGrp="1"/>
          </p:cNvSpPr>
          <p:nvPr>
            <p:ph type="title"/>
          </p:nvPr>
        </p:nvSpPr>
        <p:spPr>
          <a:xfrm>
            <a:off x="838200" y="4405314"/>
            <a:ext cx="10515600" cy="1757362"/>
          </a:xfrm>
        </p:spPr>
        <p:txBody>
          <a:bodyPr anchor="t"/>
          <a:lstStyle>
            <a:lvl1pPr>
              <a:defRPr sz="5500" cap="all" baseline="0"/>
            </a:lvl1pPr>
          </a:lstStyle>
          <a:p>
            <a:r>
              <a:rPr lang="de-DE"/>
              <a:t>Mastertitelformat bearbeiten</a:t>
            </a:r>
            <a:endParaRPr lang="de-DE" dirty="0"/>
          </a:p>
        </p:txBody>
      </p:sp>
      <p:sp>
        <p:nvSpPr>
          <p:cNvPr id="3" name="Textplatzhalter 2">
            <a:extLst>
              <a:ext uri="{FF2B5EF4-FFF2-40B4-BE49-F238E27FC236}">
                <a16:creationId xmlns:a16="http://schemas.microsoft.com/office/drawing/2014/main" id="{DECEB0C6-0D9E-4ADD-B029-512526865D12}"/>
              </a:ext>
            </a:extLst>
          </p:cNvPr>
          <p:cNvSpPr>
            <a:spLocks noGrp="1"/>
          </p:cNvSpPr>
          <p:nvPr>
            <p:ph type="body" idx="1"/>
          </p:nvPr>
        </p:nvSpPr>
        <p:spPr>
          <a:xfrm>
            <a:off x="844550" y="2843213"/>
            <a:ext cx="10515600" cy="1500187"/>
          </a:xfrm>
        </p:spPr>
        <p:txBody>
          <a:bodyPr anchor="b">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325BB92-0C01-42FC-B768-1D40829A7E88}"/>
              </a:ext>
            </a:extLst>
          </p:cNvPr>
          <p:cNvSpPr>
            <a:spLocks noGrp="1"/>
          </p:cNvSpPr>
          <p:nvPr>
            <p:ph type="dt" sz="half" idx="10"/>
          </p:nvPr>
        </p:nvSpPr>
        <p:spPr/>
        <p:txBody>
          <a:bodyPr/>
          <a:lstStyle/>
          <a:p>
            <a:fld id="{13B64651-21E3-4B05-A21A-F74B3E5F4A0D}" type="datetime1">
              <a:rPr lang="de-DE" smtClean="0"/>
              <a:t>25.03.2020</a:t>
            </a:fld>
            <a:endParaRPr lang="de-DE"/>
          </a:p>
        </p:txBody>
      </p:sp>
      <p:sp>
        <p:nvSpPr>
          <p:cNvPr id="6" name="Foliennummernplatzhalter 5">
            <a:extLst>
              <a:ext uri="{FF2B5EF4-FFF2-40B4-BE49-F238E27FC236}">
                <a16:creationId xmlns:a16="http://schemas.microsoft.com/office/drawing/2014/main" id="{253AEFB2-DB19-4BB5-8BB0-51D8053E35F3}"/>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616149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014A50-2840-4153-8ACA-21DDA74173BF}"/>
              </a:ext>
            </a:extLst>
          </p:cNvPr>
          <p:cNvSpPr>
            <a:spLocks noGrp="1"/>
          </p:cNvSpPr>
          <p:nvPr>
            <p:ph type="title"/>
          </p:nvPr>
        </p:nvSpPr>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39C76C89-8E8C-4A66-8B31-797AD514354F}"/>
              </a:ext>
            </a:extLst>
          </p:cNvPr>
          <p:cNvSpPr>
            <a:spLocks noGrp="1"/>
          </p:cNvSpPr>
          <p:nvPr>
            <p:ph sz="half" idx="1"/>
          </p:nvPr>
        </p:nvSpPr>
        <p:spPr>
          <a:xfrm>
            <a:off x="524664" y="1266825"/>
            <a:ext cx="5495136" cy="48291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9A0CBC72-16DA-4743-A938-06A0A3121EB7}"/>
              </a:ext>
            </a:extLst>
          </p:cNvPr>
          <p:cNvSpPr>
            <a:spLocks noGrp="1"/>
          </p:cNvSpPr>
          <p:nvPr>
            <p:ph sz="half" idx="2"/>
          </p:nvPr>
        </p:nvSpPr>
        <p:spPr>
          <a:xfrm>
            <a:off x="6172200" y="1266825"/>
            <a:ext cx="5495136" cy="48291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a:extLst>
              <a:ext uri="{FF2B5EF4-FFF2-40B4-BE49-F238E27FC236}">
                <a16:creationId xmlns:a16="http://schemas.microsoft.com/office/drawing/2014/main" id="{94113EAF-40FF-498E-B96E-B770070E3B30}"/>
              </a:ext>
            </a:extLst>
          </p:cNvPr>
          <p:cNvSpPr>
            <a:spLocks noGrp="1"/>
          </p:cNvSpPr>
          <p:nvPr>
            <p:ph type="dt" sz="half" idx="10"/>
          </p:nvPr>
        </p:nvSpPr>
        <p:spPr/>
        <p:txBody>
          <a:bodyPr/>
          <a:lstStyle/>
          <a:p>
            <a:fld id="{63B289D5-43E6-4D1F-B539-39F71ED417AC}" type="datetime1">
              <a:rPr lang="de-DE" smtClean="0"/>
              <a:t>25.03.2020</a:t>
            </a:fld>
            <a:endParaRPr lang="de-DE"/>
          </a:p>
        </p:txBody>
      </p:sp>
      <p:sp>
        <p:nvSpPr>
          <p:cNvPr id="7" name="Foliennummernplatzhalter 6">
            <a:extLst>
              <a:ext uri="{FF2B5EF4-FFF2-40B4-BE49-F238E27FC236}">
                <a16:creationId xmlns:a16="http://schemas.microsoft.com/office/drawing/2014/main" id="{E4CD4877-D48C-495B-8B04-F622FC2261D1}"/>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369757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06C1A6E-EDD8-422C-9528-06F9CBF8D517}"/>
              </a:ext>
            </a:extLst>
          </p:cNvPr>
          <p:cNvSpPr>
            <a:spLocks noGrp="1"/>
          </p:cNvSpPr>
          <p:nvPr>
            <p:ph type="body" idx="1"/>
          </p:nvPr>
        </p:nvSpPr>
        <p:spPr>
          <a:xfrm>
            <a:off x="524664" y="1250546"/>
            <a:ext cx="5472911"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07BC53E-907B-434C-B849-6EB9897B4BA9}"/>
              </a:ext>
            </a:extLst>
          </p:cNvPr>
          <p:cNvSpPr>
            <a:spLocks noGrp="1"/>
          </p:cNvSpPr>
          <p:nvPr>
            <p:ph sz="half" idx="2"/>
          </p:nvPr>
        </p:nvSpPr>
        <p:spPr>
          <a:xfrm>
            <a:off x="524664" y="2152650"/>
            <a:ext cx="5472911" cy="40370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a:extLst>
              <a:ext uri="{FF2B5EF4-FFF2-40B4-BE49-F238E27FC236}">
                <a16:creationId xmlns:a16="http://schemas.microsoft.com/office/drawing/2014/main" id="{6D479D9E-3156-4950-B7AC-7F88AF33311C}"/>
              </a:ext>
            </a:extLst>
          </p:cNvPr>
          <p:cNvSpPr>
            <a:spLocks noGrp="1"/>
          </p:cNvSpPr>
          <p:nvPr>
            <p:ph type="body" sz="quarter" idx="3"/>
          </p:nvPr>
        </p:nvSpPr>
        <p:spPr>
          <a:xfrm>
            <a:off x="6172200" y="1250546"/>
            <a:ext cx="5495136"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0FEC748-198E-476C-A61F-8533DBE171B3}"/>
              </a:ext>
            </a:extLst>
          </p:cNvPr>
          <p:cNvSpPr>
            <a:spLocks noGrp="1"/>
          </p:cNvSpPr>
          <p:nvPr>
            <p:ph sz="quarter" idx="4"/>
          </p:nvPr>
        </p:nvSpPr>
        <p:spPr>
          <a:xfrm>
            <a:off x="6172200" y="2152650"/>
            <a:ext cx="5495136" cy="40370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umsplatzhalter 6">
            <a:extLst>
              <a:ext uri="{FF2B5EF4-FFF2-40B4-BE49-F238E27FC236}">
                <a16:creationId xmlns:a16="http://schemas.microsoft.com/office/drawing/2014/main" id="{F40AC501-5695-4386-935B-DB83960E7933}"/>
              </a:ext>
            </a:extLst>
          </p:cNvPr>
          <p:cNvSpPr>
            <a:spLocks noGrp="1"/>
          </p:cNvSpPr>
          <p:nvPr>
            <p:ph type="dt" sz="half" idx="10"/>
          </p:nvPr>
        </p:nvSpPr>
        <p:spPr/>
        <p:txBody>
          <a:bodyPr/>
          <a:lstStyle/>
          <a:p>
            <a:fld id="{14A05B79-B596-4690-9895-C9C407BC3B99}" type="datetime1">
              <a:rPr lang="de-DE" smtClean="0"/>
              <a:t>25.03.2020</a:t>
            </a:fld>
            <a:endParaRPr lang="de-DE"/>
          </a:p>
        </p:txBody>
      </p:sp>
      <p:sp>
        <p:nvSpPr>
          <p:cNvPr id="9" name="Foliennummernplatzhalter 8">
            <a:extLst>
              <a:ext uri="{FF2B5EF4-FFF2-40B4-BE49-F238E27FC236}">
                <a16:creationId xmlns:a16="http://schemas.microsoft.com/office/drawing/2014/main" id="{6D3C1AA5-42FD-4D92-B65E-F992356AC2A8}"/>
              </a:ext>
            </a:extLst>
          </p:cNvPr>
          <p:cNvSpPr>
            <a:spLocks noGrp="1"/>
          </p:cNvSpPr>
          <p:nvPr>
            <p:ph type="sldNum" sz="quarter" idx="12"/>
          </p:nvPr>
        </p:nvSpPr>
        <p:spPr/>
        <p:txBody>
          <a:bodyPr/>
          <a:lstStyle/>
          <a:p>
            <a:fld id="{61696EC4-B4CF-4701-AD06-A8439D6D8E12}" type="slidenum">
              <a:rPr lang="de-DE" smtClean="0"/>
              <a:t>‹Nr.›</a:t>
            </a:fld>
            <a:endParaRPr lang="de-DE"/>
          </a:p>
        </p:txBody>
      </p:sp>
      <p:sp>
        <p:nvSpPr>
          <p:cNvPr id="10" name="Titel 1">
            <a:extLst>
              <a:ext uri="{FF2B5EF4-FFF2-40B4-BE49-F238E27FC236}">
                <a16:creationId xmlns:a16="http://schemas.microsoft.com/office/drawing/2014/main" id="{F04BAF94-C42F-462E-82C0-763E495FCFD3}"/>
              </a:ext>
            </a:extLst>
          </p:cNvPr>
          <p:cNvSpPr>
            <a:spLocks noGrp="1"/>
          </p:cNvSpPr>
          <p:nvPr>
            <p:ph type="title"/>
          </p:nvPr>
        </p:nvSpPr>
        <p:spPr>
          <a:xfrm>
            <a:off x="524664" y="435984"/>
            <a:ext cx="9178008" cy="627829"/>
          </a:xfrm>
        </p:spPr>
        <p:txBody>
          <a:bodyPr/>
          <a:lstStyle/>
          <a:p>
            <a:r>
              <a:rPr lang="de-DE"/>
              <a:t>Mastertitelformat bearbeiten</a:t>
            </a:r>
            <a:endParaRPr lang="de-DE" dirty="0"/>
          </a:p>
        </p:txBody>
      </p:sp>
    </p:spTree>
    <p:extLst>
      <p:ext uri="{BB962C8B-B14F-4D97-AF65-F5344CB8AC3E}">
        <p14:creationId xmlns:p14="http://schemas.microsoft.com/office/powerpoint/2010/main" val="426804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56C626-8132-477C-94F0-A8B5D6D3A48A}"/>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A9F8FE1-C692-4F56-934A-4141099A00FF}"/>
              </a:ext>
            </a:extLst>
          </p:cNvPr>
          <p:cNvSpPr>
            <a:spLocks noGrp="1"/>
          </p:cNvSpPr>
          <p:nvPr>
            <p:ph type="dt" sz="half" idx="10"/>
          </p:nvPr>
        </p:nvSpPr>
        <p:spPr/>
        <p:txBody>
          <a:bodyPr/>
          <a:lstStyle/>
          <a:p>
            <a:fld id="{560EE44B-755F-4E88-9A1C-AFC9BAC62364}" type="datetime1">
              <a:rPr lang="de-DE" smtClean="0"/>
              <a:t>25.03.2020</a:t>
            </a:fld>
            <a:endParaRPr lang="de-DE"/>
          </a:p>
        </p:txBody>
      </p:sp>
      <p:sp>
        <p:nvSpPr>
          <p:cNvPr id="5" name="Foliennummernplatzhalter 4">
            <a:extLst>
              <a:ext uri="{FF2B5EF4-FFF2-40B4-BE49-F238E27FC236}">
                <a16:creationId xmlns:a16="http://schemas.microsoft.com/office/drawing/2014/main" id="{DE3A87BF-61DB-4C5B-BDC1-0B1DEC742F83}"/>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778636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DE91BA8-F339-42A0-BF2B-D7754B12C385}"/>
              </a:ext>
            </a:extLst>
          </p:cNvPr>
          <p:cNvSpPr>
            <a:spLocks noGrp="1"/>
          </p:cNvSpPr>
          <p:nvPr>
            <p:ph type="dt" sz="half" idx="10"/>
          </p:nvPr>
        </p:nvSpPr>
        <p:spPr/>
        <p:txBody>
          <a:bodyPr/>
          <a:lstStyle/>
          <a:p>
            <a:fld id="{7A4FA5E6-A8F5-460C-A8CA-0B9880B32CAB}" type="datetime1">
              <a:rPr lang="de-DE" smtClean="0"/>
              <a:t>25.03.2020</a:t>
            </a:fld>
            <a:endParaRPr lang="de-DE"/>
          </a:p>
        </p:txBody>
      </p:sp>
      <p:sp>
        <p:nvSpPr>
          <p:cNvPr id="4" name="Foliennummernplatzhalter 3">
            <a:extLst>
              <a:ext uri="{FF2B5EF4-FFF2-40B4-BE49-F238E27FC236}">
                <a16:creationId xmlns:a16="http://schemas.microsoft.com/office/drawing/2014/main" id="{71F3F036-A58A-460E-A412-F0755713520C}"/>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74178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E224A74-2B50-4671-B7C8-F6B84532D143}"/>
              </a:ext>
            </a:extLst>
          </p:cNvPr>
          <p:cNvSpPr>
            <a:spLocks noGrp="1"/>
          </p:cNvSpPr>
          <p:nvPr>
            <p:ph idx="1"/>
          </p:nvPr>
        </p:nvSpPr>
        <p:spPr>
          <a:xfrm>
            <a:off x="5183188" y="1258887"/>
            <a:ext cx="6484148" cy="484663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a:extLst>
              <a:ext uri="{FF2B5EF4-FFF2-40B4-BE49-F238E27FC236}">
                <a16:creationId xmlns:a16="http://schemas.microsoft.com/office/drawing/2014/main" id="{07ABDF8E-853E-40DA-9E40-4DF3ECF08030}"/>
              </a:ext>
            </a:extLst>
          </p:cNvPr>
          <p:cNvSpPr>
            <a:spLocks noGrp="1"/>
          </p:cNvSpPr>
          <p:nvPr>
            <p:ph type="body" sz="half" idx="2"/>
          </p:nvPr>
        </p:nvSpPr>
        <p:spPr>
          <a:xfrm>
            <a:off x="524664" y="1266825"/>
            <a:ext cx="4247361" cy="48466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E42AD4C-CB86-40D0-A87F-685806730154}"/>
              </a:ext>
            </a:extLst>
          </p:cNvPr>
          <p:cNvSpPr>
            <a:spLocks noGrp="1"/>
          </p:cNvSpPr>
          <p:nvPr>
            <p:ph type="dt" sz="half" idx="10"/>
          </p:nvPr>
        </p:nvSpPr>
        <p:spPr/>
        <p:txBody>
          <a:bodyPr/>
          <a:lstStyle/>
          <a:p>
            <a:fld id="{208C9E86-9A8D-49E8-8FC4-3CF1BF753F39}" type="datetime1">
              <a:rPr lang="de-DE" smtClean="0"/>
              <a:t>25.03.2020</a:t>
            </a:fld>
            <a:endParaRPr lang="de-DE"/>
          </a:p>
        </p:txBody>
      </p:sp>
      <p:sp>
        <p:nvSpPr>
          <p:cNvPr id="7" name="Foliennummernplatzhalter 6">
            <a:extLst>
              <a:ext uri="{FF2B5EF4-FFF2-40B4-BE49-F238E27FC236}">
                <a16:creationId xmlns:a16="http://schemas.microsoft.com/office/drawing/2014/main" id="{F00E594F-F0BE-4E57-97AE-D237D0231567}"/>
              </a:ext>
            </a:extLst>
          </p:cNvPr>
          <p:cNvSpPr>
            <a:spLocks noGrp="1"/>
          </p:cNvSpPr>
          <p:nvPr>
            <p:ph type="sldNum" sz="quarter" idx="12"/>
          </p:nvPr>
        </p:nvSpPr>
        <p:spPr/>
        <p:txBody>
          <a:bodyPr/>
          <a:lstStyle/>
          <a:p>
            <a:fld id="{61696EC4-B4CF-4701-AD06-A8439D6D8E12}" type="slidenum">
              <a:rPr lang="de-DE" smtClean="0"/>
              <a:t>‹Nr.›</a:t>
            </a:fld>
            <a:endParaRPr lang="de-DE"/>
          </a:p>
        </p:txBody>
      </p:sp>
      <p:sp>
        <p:nvSpPr>
          <p:cNvPr id="8" name="Titel 1">
            <a:extLst>
              <a:ext uri="{FF2B5EF4-FFF2-40B4-BE49-F238E27FC236}">
                <a16:creationId xmlns:a16="http://schemas.microsoft.com/office/drawing/2014/main" id="{43977C42-FB14-40A6-80E5-05347C2E8D21}"/>
              </a:ext>
            </a:extLst>
          </p:cNvPr>
          <p:cNvSpPr>
            <a:spLocks noGrp="1"/>
          </p:cNvSpPr>
          <p:nvPr>
            <p:ph type="title"/>
          </p:nvPr>
        </p:nvSpPr>
        <p:spPr>
          <a:xfrm>
            <a:off x="524664" y="435984"/>
            <a:ext cx="9178008" cy="627829"/>
          </a:xfrm>
        </p:spPr>
        <p:txBody>
          <a:bodyPr/>
          <a:lstStyle/>
          <a:p>
            <a:r>
              <a:rPr lang="de-DE"/>
              <a:t>Mastertitelformat bearbeiten</a:t>
            </a:r>
            <a:endParaRPr lang="de-DE" dirty="0"/>
          </a:p>
        </p:txBody>
      </p:sp>
    </p:spTree>
    <p:extLst>
      <p:ext uri="{BB962C8B-B14F-4D97-AF65-F5344CB8AC3E}">
        <p14:creationId xmlns:p14="http://schemas.microsoft.com/office/powerpoint/2010/main" val="284118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6374B-9795-430B-A495-F423F92A54B0}"/>
              </a:ext>
            </a:extLst>
          </p:cNvPr>
          <p:cNvSpPr>
            <a:spLocks noGrp="1"/>
          </p:cNvSpPr>
          <p:nvPr>
            <p:ph type="title"/>
          </p:nvPr>
        </p:nvSpPr>
        <p:spPr>
          <a:xfrm>
            <a:off x="2505073" y="4633573"/>
            <a:ext cx="7191375" cy="679632"/>
          </a:xfrm>
        </p:spPr>
        <p:txBody>
          <a:bodyPr anchor="b"/>
          <a:lstStyle>
            <a:lvl1pPr>
              <a:defRPr sz="3200"/>
            </a:lvl1pPr>
          </a:lstStyle>
          <a:p>
            <a:r>
              <a:rPr lang="de-DE"/>
              <a:t>Mastertitelformat bearbeiten</a:t>
            </a:r>
            <a:endParaRPr lang="de-DE" dirty="0"/>
          </a:p>
        </p:txBody>
      </p:sp>
      <p:sp>
        <p:nvSpPr>
          <p:cNvPr id="3" name="Bildplatzhalter 2">
            <a:extLst>
              <a:ext uri="{FF2B5EF4-FFF2-40B4-BE49-F238E27FC236}">
                <a16:creationId xmlns:a16="http://schemas.microsoft.com/office/drawing/2014/main" id="{036DF784-93EB-4084-94D8-502B41B59022}"/>
              </a:ext>
            </a:extLst>
          </p:cNvPr>
          <p:cNvSpPr>
            <a:spLocks noGrp="1"/>
          </p:cNvSpPr>
          <p:nvPr>
            <p:ph type="pic" idx="1"/>
          </p:nvPr>
        </p:nvSpPr>
        <p:spPr>
          <a:xfrm>
            <a:off x="2505074" y="635000"/>
            <a:ext cx="7191376" cy="3852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8F41D6B1-CAC9-43B5-8288-F21476CE26C5}"/>
              </a:ext>
            </a:extLst>
          </p:cNvPr>
          <p:cNvSpPr>
            <a:spLocks noGrp="1"/>
          </p:cNvSpPr>
          <p:nvPr>
            <p:ph type="body" sz="half" idx="2"/>
          </p:nvPr>
        </p:nvSpPr>
        <p:spPr>
          <a:xfrm>
            <a:off x="2505074" y="5386184"/>
            <a:ext cx="7191374" cy="92045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24A9041-3C06-495E-AF4A-4221DC9CA91E}"/>
              </a:ext>
            </a:extLst>
          </p:cNvPr>
          <p:cNvSpPr>
            <a:spLocks noGrp="1"/>
          </p:cNvSpPr>
          <p:nvPr>
            <p:ph type="dt" sz="half" idx="10"/>
          </p:nvPr>
        </p:nvSpPr>
        <p:spPr/>
        <p:txBody>
          <a:bodyPr/>
          <a:lstStyle/>
          <a:p>
            <a:fld id="{4D951AB5-3AFF-4E23-B380-FFE92C2B74DD}" type="datetime1">
              <a:rPr lang="de-DE" smtClean="0"/>
              <a:t>25.03.2020</a:t>
            </a:fld>
            <a:endParaRPr lang="de-DE"/>
          </a:p>
        </p:txBody>
      </p:sp>
      <p:sp>
        <p:nvSpPr>
          <p:cNvPr id="7" name="Foliennummernplatzhalter 6">
            <a:extLst>
              <a:ext uri="{FF2B5EF4-FFF2-40B4-BE49-F238E27FC236}">
                <a16:creationId xmlns:a16="http://schemas.microsoft.com/office/drawing/2014/main" id="{3A3ED597-52C7-4BAE-989E-C3C6448F5B32}"/>
              </a:ext>
            </a:extLst>
          </p:cNvPr>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77203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7A379F1C-2660-4789-9972-53B64D55CC3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platzhalter 1">
            <a:extLst>
              <a:ext uri="{FF2B5EF4-FFF2-40B4-BE49-F238E27FC236}">
                <a16:creationId xmlns:a16="http://schemas.microsoft.com/office/drawing/2014/main" id="{DEB8BAE8-97B4-4801-B1D8-A8524D747358}"/>
              </a:ext>
            </a:extLst>
          </p:cNvPr>
          <p:cNvSpPr>
            <a:spLocks noGrp="1"/>
          </p:cNvSpPr>
          <p:nvPr>
            <p:ph type="title"/>
          </p:nvPr>
        </p:nvSpPr>
        <p:spPr>
          <a:xfrm>
            <a:off x="524664" y="435984"/>
            <a:ext cx="9178008" cy="627829"/>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63E77A8F-6878-4E61-BC0E-2E4E240C9347}"/>
              </a:ext>
            </a:extLst>
          </p:cNvPr>
          <p:cNvSpPr>
            <a:spLocks noGrp="1"/>
          </p:cNvSpPr>
          <p:nvPr>
            <p:ph type="body" idx="1"/>
          </p:nvPr>
        </p:nvSpPr>
        <p:spPr>
          <a:xfrm>
            <a:off x="524664" y="1269206"/>
            <a:ext cx="11142672" cy="4850241"/>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9ACCE978-AE43-463A-92DA-4CC1B167373D}"/>
              </a:ext>
            </a:extLst>
          </p:cNvPr>
          <p:cNvSpPr>
            <a:spLocks noGrp="1"/>
          </p:cNvSpPr>
          <p:nvPr>
            <p:ph type="dt" sz="half" idx="2"/>
          </p:nvPr>
        </p:nvSpPr>
        <p:spPr>
          <a:xfrm>
            <a:off x="715378" y="6452596"/>
            <a:ext cx="1700463" cy="365125"/>
          </a:xfrm>
          <a:prstGeom prst="rect">
            <a:avLst/>
          </a:prstGeom>
        </p:spPr>
        <p:txBody>
          <a:bodyPr vert="horz" lIns="0" tIns="0" rIns="0" bIns="0" rtlCol="0" anchor="t"/>
          <a:lstStyle>
            <a:lvl1pPr algn="l">
              <a:defRPr sz="1200">
                <a:solidFill>
                  <a:schemeClr val="tx1">
                    <a:tint val="75000"/>
                  </a:schemeClr>
                </a:solidFill>
              </a:defRPr>
            </a:lvl1pPr>
          </a:lstStyle>
          <a:p>
            <a:fld id="{83513245-D076-4BBB-9726-3849BBE18C61}" type="datetime1">
              <a:rPr lang="de-DE" smtClean="0"/>
              <a:t>25.03.2020</a:t>
            </a:fld>
            <a:endParaRPr lang="de-DE" dirty="0"/>
          </a:p>
        </p:txBody>
      </p:sp>
      <p:sp>
        <p:nvSpPr>
          <p:cNvPr id="6" name="Foliennummernplatzhalter 5">
            <a:extLst>
              <a:ext uri="{FF2B5EF4-FFF2-40B4-BE49-F238E27FC236}">
                <a16:creationId xmlns:a16="http://schemas.microsoft.com/office/drawing/2014/main" id="{593F00E4-276F-4732-91E8-B5F61756DE42}"/>
              </a:ext>
            </a:extLst>
          </p:cNvPr>
          <p:cNvSpPr>
            <a:spLocks noGrp="1"/>
          </p:cNvSpPr>
          <p:nvPr>
            <p:ph type="sldNum" sz="quarter" idx="4"/>
          </p:nvPr>
        </p:nvSpPr>
        <p:spPr>
          <a:xfrm>
            <a:off x="279993" y="6452596"/>
            <a:ext cx="435385" cy="365125"/>
          </a:xfrm>
          <a:prstGeom prst="rect">
            <a:avLst/>
          </a:prstGeom>
        </p:spPr>
        <p:txBody>
          <a:bodyPr vert="horz" lIns="0" tIns="0" rIns="0" bIns="0" rtlCol="0" anchor="t"/>
          <a:lstStyle>
            <a:lvl1pPr algn="l">
              <a:defRPr sz="1200" b="1">
                <a:solidFill>
                  <a:schemeClr val="tx1"/>
                </a:solidFill>
              </a:defRPr>
            </a:lvl1pPr>
          </a:lstStyle>
          <a:p>
            <a:fld id="{61696EC4-B4CF-4701-AD06-A8439D6D8E12}" type="slidenum">
              <a:rPr lang="de-DE" smtClean="0"/>
              <a:pPr/>
              <a:t>‹Nr.›</a:t>
            </a:fld>
            <a:endParaRPr lang="de-DE" dirty="0"/>
          </a:p>
        </p:txBody>
      </p:sp>
      <p:pic>
        <p:nvPicPr>
          <p:cNvPr id="12" name="Grafik 11">
            <a:extLst>
              <a:ext uri="{FF2B5EF4-FFF2-40B4-BE49-F238E27FC236}">
                <a16:creationId xmlns:a16="http://schemas.microsoft.com/office/drawing/2014/main" id="{D02857D4-0246-458F-94E2-8F16CC0D7FB7}"/>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10227336" y="329652"/>
            <a:ext cx="1440000" cy="663302"/>
          </a:xfrm>
          <a:prstGeom prst="rect">
            <a:avLst/>
          </a:prstGeom>
        </p:spPr>
      </p:pic>
      <p:sp>
        <p:nvSpPr>
          <p:cNvPr id="16" name="Fußzeilenplatzhalter 4">
            <a:extLst>
              <a:ext uri="{FF2B5EF4-FFF2-40B4-BE49-F238E27FC236}">
                <a16:creationId xmlns:a16="http://schemas.microsoft.com/office/drawing/2014/main" id="{93D1C25E-2C0F-4541-AA98-2C41C9CFAF34}"/>
              </a:ext>
            </a:extLst>
          </p:cNvPr>
          <p:cNvSpPr txBox="1">
            <a:spLocks/>
          </p:cNvSpPr>
          <p:nvPr userDrawn="1"/>
        </p:nvSpPr>
        <p:spPr>
          <a:xfrm>
            <a:off x="7539488" y="6452596"/>
            <a:ext cx="4127848" cy="365125"/>
          </a:xfrm>
          <a:prstGeom prst="rect">
            <a:avLst/>
          </a:prstGeom>
        </p:spPr>
        <p:txBody>
          <a:bodyPr vert="horz" lIns="0" tIns="0" rIns="0" bIns="0" rtlCol="0" anchor="t"/>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defRPr/>
            </a:pPr>
            <a:r>
              <a:rPr lang="de-DE" altLang="de-DE" sz="1200" noProof="0" dirty="0"/>
              <a:t>Software-Entwurf und -Qualität</a:t>
            </a:r>
            <a:br>
              <a:rPr lang="de-DE" altLang="de-DE" sz="1200" noProof="0" dirty="0"/>
            </a:br>
            <a:r>
              <a:rPr lang="de-DE" altLang="de-DE" sz="1200" noProof="0" dirty="0"/>
              <a:t>Institut für Programmstrukturen und Datenorganisation</a:t>
            </a:r>
            <a:endParaRPr lang="de-DE" altLang="de-DE" sz="1200" dirty="0"/>
          </a:p>
        </p:txBody>
      </p:sp>
      <p:sp>
        <p:nvSpPr>
          <p:cNvPr id="10" name="Fußzeilenplatzhalter 4">
            <a:extLst>
              <a:ext uri="{FF2B5EF4-FFF2-40B4-BE49-F238E27FC236}">
                <a16:creationId xmlns:a16="http://schemas.microsoft.com/office/drawing/2014/main" id="{5B9EB46B-7606-4890-BD73-ED5FCD332FBE}"/>
              </a:ext>
            </a:extLst>
          </p:cNvPr>
          <p:cNvSpPr txBox="1">
            <a:spLocks/>
          </p:cNvSpPr>
          <p:nvPr userDrawn="1"/>
        </p:nvSpPr>
        <p:spPr>
          <a:xfrm>
            <a:off x="2490006" y="6452596"/>
            <a:ext cx="4971843" cy="365125"/>
          </a:xfrm>
          <a:prstGeom prst="rect">
            <a:avLst/>
          </a:prstGeom>
        </p:spPr>
        <p:txBody>
          <a:bodyPr vert="horz" lIns="0" tIns="0" rIns="0" bIns="0" rtlCol="0" anchor="t"/>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t>Nico Peter – Implementierung von neuroevolutionären KI-Verfahren</a:t>
            </a:r>
          </a:p>
          <a:p>
            <a:r>
              <a:rPr lang="de-DE" sz="1200" dirty="0"/>
              <a:t>Für das Erlernen von Atari-Spielen</a:t>
            </a:r>
          </a:p>
        </p:txBody>
      </p:sp>
    </p:spTree>
    <p:extLst>
      <p:ext uri="{BB962C8B-B14F-4D97-AF65-F5344CB8AC3E}">
        <p14:creationId xmlns:p14="http://schemas.microsoft.com/office/powerpoint/2010/main" val="274606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3400" b="1" kern="1200">
          <a:solidFill>
            <a:schemeClr val="tx1"/>
          </a:solidFill>
          <a:latin typeface="+mj-lt"/>
          <a:ea typeface="+mj-ea"/>
          <a:cs typeface="+mj-cs"/>
        </a:defRPr>
      </a:lvl1pPr>
    </p:titleStyle>
    <p:bodyStyle>
      <a:lvl1pPr marL="361950" indent="-361950" algn="l" defTabSz="914400" rtl="0" eaLnBrk="1" latinLnBrk="0" hangingPunct="1">
        <a:lnSpc>
          <a:spcPct val="90000"/>
        </a:lnSpc>
        <a:spcBef>
          <a:spcPts val="600"/>
        </a:spcBef>
        <a:buSzPct val="88000"/>
        <a:buFontTx/>
        <a:buBlip>
          <a:blip r:embed="rId15"/>
        </a:buBlip>
        <a:defRPr sz="2800" kern="1200">
          <a:solidFill>
            <a:schemeClr val="tx1"/>
          </a:solidFill>
          <a:latin typeface="+mn-lt"/>
          <a:ea typeface="+mn-ea"/>
          <a:cs typeface="+mn-cs"/>
        </a:defRPr>
      </a:lvl1pPr>
      <a:lvl2pPr marL="809625" indent="-361950" algn="l" defTabSz="914400" rtl="0" eaLnBrk="1" latinLnBrk="0" hangingPunct="1">
        <a:lnSpc>
          <a:spcPct val="90000"/>
        </a:lnSpc>
        <a:spcBef>
          <a:spcPts val="600"/>
        </a:spcBef>
        <a:buSzPct val="88000"/>
        <a:buFontTx/>
        <a:buBlip>
          <a:blip r:embed="rId15"/>
        </a:buBlip>
        <a:defRPr sz="2400" kern="1200">
          <a:solidFill>
            <a:schemeClr val="tx1"/>
          </a:solidFill>
          <a:latin typeface="+mn-lt"/>
          <a:ea typeface="+mn-ea"/>
          <a:cs typeface="+mn-cs"/>
        </a:defRPr>
      </a:lvl2pPr>
      <a:lvl3pPr marL="1257300" indent="-361950" algn="l" defTabSz="914400" rtl="0" eaLnBrk="1" latinLnBrk="0" hangingPunct="1">
        <a:lnSpc>
          <a:spcPct val="90000"/>
        </a:lnSpc>
        <a:spcBef>
          <a:spcPts val="600"/>
        </a:spcBef>
        <a:buSzPct val="88000"/>
        <a:buFontTx/>
        <a:buBlip>
          <a:blip r:embed="rId15"/>
        </a:buBlip>
        <a:defRPr sz="2000" kern="1200">
          <a:solidFill>
            <a:schemeClr val="tx1"/>
          </a:solidFill>
          <a:latin typeface="+mn-lt"/>
          <a:ea typeface="+mn-ea"/>
          <a:cs typeface="+mn-cs"/>
        </a:defRPr>
      </a:lvl3pPr>
      <a:lvl4pPr marL="1704975" indent="-361950" algn="l" defTabSz="914400" rtl="0" eaLnBrk="1" latinLnBrk="0" hangingPunct="1">
        <a:lnSpc>
          <a:spcPct val="90000"/>
        </a:lnSpc>
        <a:spcBef>
          <a:spcPts val="600"/>
        </a:spcBef>
        <a:buSzPct val="88000"/>
        <a:buFontTx/>
        <a:buBlip>
          <a:blip r:embed="rId15"/>
        </a:buBlip>
        <a:defRPr sz="2000" kern="1200">
          <a:solidFill>
            <a:schemeClr val="tx1"/>
          </a:solidFill>
          <a:latin typeface="+mn-lt"/>
          <a:ea typeface="+mn-ea"/>
          <a:cs typeface="+mn-cs"/>
        </a:defRPr>
      </a:lvl4pPr>
      <a:lvl5pPr marL="2152650" indent="-361950" algn="l" defTabSz="914400" rtl="0" eaLnBrk="1" latinLnBrk="0" hangingPunct="1">
        <a:lnSpc>
          <a:spcPct val="90000"/>
        </a:lnSpc>
        <a:spcBef>
          <a:spcPts val="600"/>
        </a:spcBef>
        <a:buSzPct val="88000"/>
        <a:buFontTx/>
        <a:buBlip>
          <a:blip r:embed="rId15"/>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owardsdatascience.com/reinforcement-learning-with-openai-d445c2c687d2" TargetMode="External"/><Relationship Id="rId2" Type="http://schemas.openxmlformats.org/officeDocument/2006/relationships/hyperlink" Target="https://towardsdatascience.com/introduction-to-evolutionary-algorithms-a8594b484ac" TargetMode="External"/><Relationship Id="rId1" Type="http://schemas.openxmlformats.org/officeDocument/2006/relationships/slideLayout" Target="../slideLayouts/slideLayout2.xml"/><Relationship Id="rId4" Type="http://schemas.openxmlformats.org/officeDocument/2006/relationships/hyperlink" Target="https://openai.com/abou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5.xml"/><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2B401D3-9C9F-457C-B31F-B21C8B9F33C4}"/>
              </a:ext>
            </a:extLst>
          </p:cNvPr>
          <p:cNvSpPr>
            <a:spLocks noChangeArrowheads="1"/>
          </p:cNvSpPr>
          <p:nvPr/>
        </p:nvSpPr>
        <p:spPr bwMode="auto">
          <a:xfrm>
            <a:off x="497685" y="1581150"/>
            <a:ext cx="9400917" cy="874116"/>
          </a:xfrm>
          <a:prstGeom prst="rect">
            <a:avLst/>
          </a:prstGeom>
          <a:noFill/>
          <a:ln w="9525">
            <a:noFill/>
            <a:miter lim="800000"/>
            <a:headEnd/>
            <a:tailEnd/>
          </a:ln>
        </p:spPr>
        <p:txBody>
          <a:bodyPr lIns="0" tIns="0" rIns="0" bIns="0" anchor="b"/>
          <a:lstStyle/>
          <a:p>
            <a:pPr>
              <a:lnSpc>
                <a:spcPct val="90000"/>
              </a:lnSpc>
            </a:pPr>
            <a:r>
              <a:rPr lang="de-DE" altLang="de-DE" sz="3000" b="1" dirty="0"/>
              <a:t>Praktikum Ingenieursmäßige Softwareentwicklung</a:t>
            </a:r>
            <a:br>
              <a:rPr lang="de-DE" altLang="de-DE" sz="3000" b="1" dirty="0"/>
            </a:br>
            <a:endParaRPr lang="de-DE" altLang="de-DE" sz="3000" b="1" dirty="0"/>
          </a:p>
        </p:txBody>
      </p:sp>
      <p:sp>
        <p:nvSpPr>
          <p:cNvPr id="8" name="Rectangle 3">
            <a:extLst>
              <a:ext uri="{FF2B5EF4-FFF2-40B4-BE49-F238E27FC236}">
                <a16:creationId xmlns:a16="http://schemas.microsoft.com/office/drawing/2014/main" id="{A697FBC9-DE87-47E6-AB36-F4F0B38DC83A}"/>
              </a:ext>
            </a:extLst>
          </p:cNvPr>
          <p:cNvSpPr>
            <a:spLocks noChangeArrowheads="1"/>
          </p:cNvSpPr>
          <p:nvPr/>
        </p:nvSpPr>
        <p:spPr bwMode="auto">
          <a:xfrm>
            <a:off x="497685" y="2532558"/>
            <a:ext cx="8370888" cy="465535"/>
          </a:xfrm>
          <a:prstGeom prst="rect">
            <a:avLst/>
          </a:prstGeom>
          <a:noFill/>
          <a:ln w="9525">
            <a:noFill/>
            <a:miter lim="800000"/>
            <a:headEnd/>
            <a:tailEnd/>
          </a:ln>
        </p:spPr>
        <p:txBody>
          <a:bodyPr lIns="0" tIns="0" rIns="0" bIns="0"/>
          <a:lstStyle/>
          <a:p>
            <a:r>
              <a:rPr lang="de-DE" b="1" dirty="0">
                <a:solidFill>
                  <a:srgbClr val="000000"/>
                </a:solidFill>
              </a:rPr>
              <a:t>Implementierung von neuroevolutionären KI-Verfahren für das Erlernen</a:t>
            </a:r>
          </a:p>
          <a:p>
            <a:r>
              <a:rPr lang="de-DE" b="1" dirty="0">
                <a:solidFill>
                  <a:srgbClr val="000000"/>
                </a:solidFill>
              </a:rPr>
              <a:t>von Atari-Spielen – Nico Peter</a:t>
            </a:r>
          </a:p>
        </p:txBody>
      </p:sp>
    </p:spTree>
    <p:extLst>
      <p:ext uri="{BB962C8B-B14F-4D97-AF65-F5344CB8AC3E}">
        <p14:creationId xmlns:p14="http://schemas.microsoft.com/office/powerpoint/2010/main" val="1247117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a:t>
            </a:r>
            <a:r>
              <a:rPr lang="de-DE" dirty="0" err="1"/>
              <a:t>OpenAI</a:t>
            </a:r>
            <a:r>
              <a:rPr lang="de-DE" dirty="0"/>
              <a:t> </a:t>
            </a:r>
            <a:r>
              <a:rPr lang="de-DE" dirty="0" err="1"/>
              <a:t>Gym</a:t>
            </a:r>
            <a:endParaRPr lang="de-DE" dirty="0"/>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10</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Bestenliste</a:t>
            </a:r>
          </a:p>
          <a:p>
            <a:pPr lvl="1"/>
            <a:r>
              <a:rPr lang="de-DE" dirty="0"/>
              <a:t>Wer (</a:t>
            </a:r>
            <a:r>
              <a:rPr lang="de-DE" dirty="0" err="1"/>
              <a:t>Github</a:t>
            </a:r>
            <a:r>
              <a:rPr lang="de-DE" dirty="0"/>
              <a:t>-Account)</a:t>
            </a:r>
          </a:p>
          <a:p>
            <a:pPr lvl="1"/>
            <a:r>
              <a:rPr lang="de-DE" dirty="0"/>
              <a:t>Punktzahl</a:t>
            </a:r>
          </a:p>
          <a:p>
            <a:pPr lvl="1"/>
            <a:r>
              <a:rPr lang="de-DE" dirty="0"/>
              <a:t>Link zu Repository/Paper</a:t>
            </a:r>
          </a:p>
          <a:p>
            <a:pPr lvl="1"/>
            <a:r>
              <a:rPr lang="de-DE" dirty="0"/>
              <a:t>Video des trainierten Modells </a:t>
            </a:r>
          </a:p>
          <a:p>
            <a:endParaRPr lang="de-DE" dirty="0"/>
          </a:p>
          <a:p>
            <a:pPr lvl="1"/>
            <a:endParaRPr lang="de-DE" dirty="0"/>
          </a:p>
          <a:p>
            <a:pPr lvl="1"/>
            <a:endParaRPr lang="de-DE" dirty="0"/>
          </a:p>
          <a:p>
            <a:pPr lvl="1"/>
            <a:endParaRPr lang="de-DE" dirty="0"/>
          </a:p>
          <a:p>
            <a:pPr lvl="1"/>
            <a:endParaRPr lang="de-DE" dirty="0"/>
          </a:p>
          <a:p>
            <a:pPr lvl="1"/>
            <a:endParaRPr lang="de-DE" dirty="0"/>
          </a:p>
        </p:txBody>
      </p:sp>
      <p:pic>
        <p:nvPicPr>
          <p:cNvPr id="21" name="Grafik 20">
            <a:extLst>
              <a:ext uri="{FF2B5EF4-FFF2-40B4-BE49-F238E27FC236}">
                <a16:creationId xmlns:a16="http://schemas.microsoft.com/office/drawing/2014/main" id="{9AADFFC7-D1F6-47FA-A955-20B1EAD56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6170" y="1582985"/>
            <a:ext cx="6040598" cy="4086287"/>
          </a:xfrm>
          <a:prstGeom prst="rect">
            <a:avLst/>
          </a:prstGeom>
        </p:spPr>
      </p:pic>
    </p:spTree>
    <p:extLst>
      <p:ext uri="{BB962C8B-B14F-4D97-AF65-F5344CB8AC3E}">
        <p14:creationId xmlns:p14="http://schemas.microsoft.com/office/powerpoint/2010/main" val="101308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Implementierungen – Tools </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11</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NEAT-Python</a:t>
            </a:r>
          </a:p>
          <a:p>
            <a:pPr lvl="1"/>
            <a:r>
              <a:rPr lang="de-DE" dirty="0"/>
              <a:t>2008, BSD-3-Clause, Installation des Pakets über </a:t>
            </a:r>
            <a:r>
              <a:rPr lang="de-DE" dirty="0" err="1"/>
              <a:t>Pip</a:t>
            </a:r>
            <a:endParaRPr lang="de-DE" dirty="0"/>
          </a:p>
          <a:p>
            <a:pPr marL="447675" lvl="1" indent="0">
              <a:buNone/>
            </a:pPr>
            <a:endParaRPr lang="de-DE" dirty="0"/>
          </a:p>
          <a:p>
            <a:r>
              <a:rPr lang="de-DE" dirty="0" err="1"/>
              <a:t>MultiNEAT</a:t>
            </a:r>
            <a:endParaRPr lang="de-DE" dirty="0"/>
          </a:p>
          <a:p>
            <a:pPr lvl="1"/>
            <a:r>
              <a:rPr lang="de-DE" dirty="0"/>
              <a:t>2012, LGPL, einfache Installation mit </a:t>
            </a:r>
            <a:r>
              <a:rPr lang="de-DE" dirty="0" err="1"/>
              <a:t>Anaconda</a:t>
            </a:r>
            <a:endParaRPr lang="de-DE" dirty="0"/>
          </a:p>
          <a:p>
            <a:pPr marL="447675" lvl="1" indent="0">
              <a:buNone/>
            </a:pPr>
            <a:endParaRPr lang="de-DE" dirty="0"/>
          </a:p>
          <a:p>
            <a:r>
              <a:rPr lang="de-DE" dirty="0" err="1"/>
              <a:t>PyTorch</a:t>
            </a:r>
            <a:r>
              <a:rPr lang="de-DE" dirty="0"/>
              <a:t> NEAT</a:t>
            </a:r>
          </a:p>
          <a:p>
            <a:pPr lvl="1"/>
            <a:r>
              <a:rPr lang="de-DE" dirty="0"/>
              <a:t>2018, Apache License 2.0, benötigt </a:t>
            </a:r>
            <a:r>
              <a:rPr lang="de-DE" dirty="0" err="1"/>
              <a:t>neat-python</a:t>
            </a:r>
            <a:r>
              <a:rPr lang="de-DE" dirty="0"/>
              <a:t> und </a:t>
            </a:r>
            <a:r>
              <a:rPr lang="de-DE" dirty="0" err="1"/>
              <a:t>torch</a:t>
            </a:r>
            <a:endParaRPr lang="de-DE" dirty="0"/>
          </a:p>
          <a:p>
            <a:pPr marL="447675" lvl="1" indent="0">
              <a:buNone/>
            </a:pPr>
            <a:endParaRPr lang="de-DE" dirty="0"/>
          </a:p>
          <a:p>
            <a:pPr lvl="1"/>
            <a:endParaRPr lang="de-DE" dirty="0"/>
          </a:p>
          <a:p>
            <a:pPr lvl="1"/>
            <a:endParaRPr lang="de-DE" dirty="0"/>
          </a:p>
          <a:p>
            <a:pPr lvl="1"/>
            <a:endParaRPr lang="de-DE" dirty="0"/>
          </a:p>
        </p:txBody>
      </p:sp>
    </p:spTree>
    <p:extLst>
      <p:ext uri="{BB962C8B-B14F-4D97-AF65-F5344CB8AC3E}">
        <p14:creationId xmlns:p14="http://schemas.microsoft.com/office/powerpoint/2010/main" val="423912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Implementierungen – Konfiguration </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12</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Konfigurationsmöglichkeiten (Beispiele)</a:t>
            </a:r>
          </a:p>
          <a:p>
            <a:pPr lvl="1"/>
            <a:r>
              <a:rPr lang="de-DE" dirty="0"/>
              <a:t>Schwellwert für Erfolg</a:t>
            </a:r>
          </a:p>
          <a:p>
            <a:pPr lvl="1"/>
            <a:r>
              <a:rPr lang="de-DE" dirty="0"/>
              <a:t>Anzahl Genome pro Population</a:t>
            </a:r>
          </a:p>
          <a:p>
            <a:pPr lvl="1"/>
            <a:r>
              <a:rPr lang="de-DE" dirty="0"/>
              <a:t>Aufhören nach Aussterben aller Spezies?</a:t>
            </a:r>
          </a:p>
          <a:p>
            <a:pPr lvl="1"/>
            <a:r>
              <a:rPr lang="de-DE" dirty="0"/>
              <a:t>Gibt es Elite?</a:t>
            </a:r>
          </a:p>
          <a:p>
            <a:pPr lvl="1"/>
            <a:r>
              <a:rPr lang="de-DE" dirty="0"/>
              <a:t>Wahrscheinlichkeit für neue Knoten bei Mutation</a:t>
            </a:r>
          </a:p>
          <a:p>
            <a:pPr lvl="1"/>
            <a:r>
              <a:rPr lang="de-DE" dirty="0"/>
              <a:t>Aktivierungsfunktion</a:t>
            </a:r>
          </a:p>
          <a:p>
            <a:pPr lvl="1"/>
            <a:r>
              <a:rPr lang="de-DE" dirty="0"/>
              <a:t>Anteil direkt verbundener Neuronen zu Beginn</a:t>
            </a:r>
          </a:p>
          <a:p>
            <a:pPr lvl="1"/>
            <a:endParaRPr lang="de-DE" dirty="0"/>
          </a:p>
          <a:p>
            <a:pPr lvl="1"/>
            <a:endParaRPr lang="de-DE" dirty="0"/>
          </a:p>
        </p:txBody>
      </p:sp>
    </p:spTree>
    <p:extLst>
      <p:ext uri="{BB962C8B-B14F-4D97-AF65-F5344CB8AC3E}">
        <p14:creationId xmlns:p14="http://schemas.microsoft.com/office/powerpoint/2010/main" val="1033839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Ansatz</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13</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Laden der Konfiguration</a:t>
            </a:r>
          </a:p>
          <a:p>
            <a:r>
              <a:rPr lang="de-DE" dirty="0"/>
              <a:t>Erzeugen der Population (+ Reporter)</a:t>
            </a:r>
          </a:p>
          <a:p>
            <a:r>
              <a:rPr lang="de-DE" dirty="0"/>
              <a:t>Für jeden Arbeiter:</a:t>
            </a:r>
          </a:p>
          <a:p>
            <a:pPr lvl="1"/>
            <a:r>
              <a:rPr lang="de-DE" dirty="0"/>
              <a:t>Erstelle Umgebung</a:t>
            </a:r>
          </a:p>
          <a:p>
            <a:pPr lvl="1"/>
            <a:r>
              <a:rPr lang="de-DE" dirty="0"/>
              <a:t>Erstelle Netz</a:t>
            </a:r>
          </a:p>
          <a:p>
            <a:pPr lvl="1"/>
            <a:r>
              <a:rPr lang="de-DE" dirty="0"/>
              <a:t>Trainingsschleife bis „</a:t>
            </a:r>
            <a:r>
              <a:rPr lang="de-DE" dirty="0" err="1"/>
              <a:t>done</a:t>
            </a:r>
            <a:r>
              <a:rPr lang="de-DE" dirty="0"/>
              <a:t>“</a:t>
            </a:r>
          </a:p>
          <a:p>
            <a:pPr lvl="1"/>
            <a:r>
              <a:rPr lang="de-DE" dirty="0"/>
              <a:t>Gebe erreichte Fitness zurück</a:t>
            </a:r>
          </a:p>
          <a:p>
            <a:r>
              <a:rPr lang="de-DE" dirty="0"/>
              <a:t>Speichere Gewinner</a:t>
            </a:r>
          </a:p>
          <a:p>
            <a:r>
              <a:rPr lang="de-DE" dirty="0"/>
              <a:t>Statistik anzeigen und speichern</a:t>
            </a:r>
          </a:p>
          <a:p>
            <a:endParaRPr lang="de-DE" dirty="0"/>
          </a:p>
          <a:p>
            <a:endParaRPr lang="de-DE" dirty="0"/>
          </a:p>
          <a:p>
            <a:pPr lvl="1"/>
            <a:endParaRPr lang="de-DE" dirty="0"/>
          </a:p>
        </p:txBody>
      </p:sp>
    </p:spTree>
    <p:extLst>
      <p:ext uri="{BB962C8B-B14F-4D97-AF65-F5344CB8AC3E}">
        <p14:creationId xmlns:p14="http://schemas.microsoft.com/office/powerpoint/2010/main" val="4248083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Umgebungen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14</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InvertedPendulum-v2 (Film)</a:t>
            </a:r>
          </a:p>
          <a:p>
            <a:pPr lvl="1"/>
            <a:endParaRPr lang="de-DE" dirty="0"/>
          </a:p>
        </p:txBody>
      </p:sp>
      <p:pic>
        <p:nvPicPr>
          <p:cNvPr id="20" name="Grafik 19">
            <a:extLst>
              <a:ext uri="{FF2B5EF4-FFF2-40B4-BE49-F238E27FC236}">
                <a16:creationId xmlns:a16="http://schemas.microsoft.com/office/drawing/2014/main" id="{F93AF074-C29C-4C12-A38E-9168CDB65B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378" y="1585958"/>
            <a:ext cx="3118295" cy="2078864"/>
          </a:xfrm>
          <a:prstGeom prst="rect">
            <a:avLst/>
          </a:prstGeom>
        </p:spPr>
      </p:pic>
      <p:pic>
        <p:nvPicPr>
          <p:cNvPr id="22" name="Grafik 21">
            <a:extLst>
              <a:ext uri="{FF2B5EF4-FFF2-40B4-BE49-F238E27FC236}">
                <a16:creationId xmlns:a16="http://schemas.microsoft.com/office/drawing/2014/main" id="{73B6C5A2-C8E2-4A59-82C4-96DA14CCFC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208" y="3619510"/>
            <a:ext cx="3127823" cy="2085215"/>
          </a:xfrm>
          <a:prstGeom prst="rect">
            <a:avLst/>
          </a:prstGeom>
        </p:spPr>
      </p:pic>
    </p:spTree>
    <p:extLst>
      <p:ext uri="{BB962C8B-B14F-4D97-AF65-F5344CB8AC3E}">
        <p14:creationId xmlns:p14="http://schemas.microsoft.com/office/powerpoint/2010/main" val="414342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Umgebungen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15</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Swimmer-v2</a:t>
            </a:r>
          </a:p>
          <a:p>
            <a:pPr lvl="1"/>
            <a:endParaRPr lang="de-DE" dirty="0"/>
          </a:p>
        </p:txBody>
      </p:sp>
      <p:pic>
        <p:nvPicPr>
          <p:cNvPr id="11" name="Grafik 10">
            <a:extLst>
              <a:ext uri="{FF2B5EF4-FFF2-40B4-BE49-F238E27FC236}">
                <a16:creationId xmlns:a16="http://schemas.microsoft.com/office/drawing/2014/main" id="{32F6B401-A474-4D85-962A-40ADA3D32F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791" y="1739092"/>
            <a:ext cx="5486400" cy="3657600"/>
          </a:xfrm>
          <a:prstGeom prst="rect">
            <a:avLst/>
          </a:prstGeom>
        </p:spPr>
      </p:pic>
    </p:spTree>
    <p:extLst>
      <p:ext uri="{BB962C8B-B14F-4D97-AF65-F5344CB8AC3E}">
        <p14:creationId xmlns:p14="http://schemas.microsoft.com/office/powerpoint/2010/main" val="156292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Umgebungen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16</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Hopper-v2 (Film)</a:t>
            </a:r>
          </a:p>
          <a:p>
            <a:pPr lvl="1"/>
            <a:endParaRPr lang="de-DE" dirty="0"/>
          </a:p>
        </p:txBody>
      </p:sp>
      <p:pic>
        <p:nvPicPr>
          <p:cNvPr id="11" name="Grafik 10">
            <a:extLst>
              <a:ext uri="{FF2B5EF4-FFF2-40B4-BE49-F238E27FC236}">
                <a16:creationId xmlns:a16="http://schemas.microsoft.com/office/drawing/2014/main" id="{31AE719E-C660-4EEE-AF48-CCE8E37E1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685" y="1739092"/>
            <a:ext cx="5486400" cy="3657600"/>
          </a:xfrm>
          <a:prstGeom prst="rect">
            <a:avLst/>
          </a:prstGeom>
        </p:spPr>
      </p:pic>
    </p:spTree>
    <p:extLst>
      <p:ext uri="{BB962C8B-B14F-4D97-AF65-F5344CB8AC3E}">
        <p14:creationId xmlns:p14="http://schemas.microsoft.com/office/powerpoint/2010/main" val="325898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Umgebungen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17</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HalfCheetah-v2 (Film)</a:t>
            </a:r>
          </a:p>
          <a:p>
            <a:pPr lvl="1"/>
            <a:endParaRPr lang="de-DE" dirty="0"/>
          </a:p>
        </p:txBody>
      </p:sp>
      <p:pic>
        <p:nvPicPr>
          <p:cNvPr id="11" name="Grafik 10">
            <a:extLst>
              <a:ext uri="{FF2B5EF4-FFF2-40B4-BE49-F238E27FC236}">
                <a16:creationId xmlns:a16="http://schemas.microsoft.com/office/drawing/2014/main" id="{C5244531-0F5D-4BC1-B7BD-87AFD2F7E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685" y="1865526"/>
            <a:ext cx="5486400" cy="3657600"/>
          </a:xfrm>
          <a:prstGeom prst="rect">
            <a:avLst/>
          </a:prstGeom>
        </p:spPr>
      </p:pic>
    </p:spTree>
    <p:extLst>
      <p:ext uri="{BB962C8B-B14F-4D97-AF65-F5344CB8AC3E}">
        <p14:creationId xmlns:p14="http://schemas.microsoft.com/office/powerpoint/2010/main" val="167427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Ergebnisse - Umgebungen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18</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Ant-v2 (Film)</a:t>
            </a:r>
          </a:p>
          <a:p>
            <a:pPr lvl="1"/>
            <a:endParaRPr lang="de-DE" dirty="0"/>
          </a:p>
          <a:p>
            <a:pPr lvl="1"/>
            <a:endParaRPr lang="de-DE" dirty="0"/>
          </a:p>
        </p:txBody>
      </p:sp>
      <p:pic>
        <p:nvPicPr>
          <p:cNvPr id="11" name="Grafik 10">
            <a:extLst>
              <a:ext uri="{FF2B5EF4-FFF2-40B4-BE49-F238E27FC236}">
                <a16:creationId xmlns:a16="http://schemas.microsoft.com/office/drawing/2014/main" id="{E935E659-2B47-44C6-B13E-A116A7B50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993" y="1739092"/>
            <a:ext cx="5486400" cy="3657600"/>
          </a:xfrm>
          <a:prstGeom prst="rect">
            <a:avLst/>
          </a:prstGeom>
        </p:spPr>
      </p:pic>
    </p:spTree>
    <p:extLst>
      <p:ext uri="{BB962C8B-B14F-4D97-AF65-F5344CB8AC3E}">
        <p14:creationId xmlns:p14="http://schemas.microsoft.com/office/powerpoint/2010/main" val="3159455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Zusammenfassung</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19</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NEAT-Python</a:t>
            </a:r>
          </a:p>
          <a:p>
            <a:pPr marL="447675" lvl="1" indent="0">
              <a:buNone/>
            </a:pPr>
            <a:endParaRPr lang="de-DE" dirty="0"/>
          </a:p>
          <a:p>
            <a:r>
              <a:rPr lang="de-DE" dirty="0"/>
              <a:t>Robotik-Umgebungen aus </a:t>
            </a:r>
            <a:r>
              <a:rPr lang="de-DE" dirty="0" err="1"/>
              <a:t>Gym</a:t>
            </a:r>
            <a:endParaRPr lang="de-DE" dirty="0"/>
          </a:p>
          <a:p>
            <a:pPr lvl="1"/>
            <a:r>
              <a:rPr lang="de-DE" dirty="0"/>
              <a:t>Liefert Netzeingabe, Vereinfacht Vergleiche</a:t>
            </a:r>
          </a:p>
          <a:p>
            <a:pPr marL="447675" lvl="1" indent="0">
              <a:buNone/>
            </a:pPr>
            <a:endParaRPr lang="de-DE" dirty="0"/>
          </a:p>
          <a:p>
            <a:r>
              <a:rPr lang="de-DE" dirty="0"/>
              <a:t>Ergebnisse</a:t>
            </a:r>
          </a:p>
          <a:p>
            <a:pPr lvl="1"/>
            <a:r>
              <a:rPr lang="de-DE" dirty="0"/>
              <a:t>NEAT eher ungeeignet für Robotik-Probleme</a:t>
            </a:r>
          </a:p>
          <a:p>
            <a:pPr marL="447675" lvl="1" indent="0">
              <a:buNone/>
            </a:pPr>
            <a:endParaRPr lang="de-DE" dirty="0"/>
          </a:p>
          <a:p>
            <a:r>
              <a:rPr lang="de-DE" dirty="0"/>
              <a:t>Empfehlung / Ausblick</a:t>
            </a:r>
          </a:p>
          <a:p>
            <a:pPr lvl="1"/>
            <a:r>
              <a:rPr lang="de-DE" dirty="0"/>
              <a:t>Verwendung anderer </a:t>
            </a:r>
            <a:r>
              <a:rPr lang="de-DE" dirty="0" err="1"/>
              <a:t>Alorithmen</a:t>
            </a:r>
            <a:r>
              <a:rPr lang="de-DE" dirty="0"/>
              <a:t> wie </a:t>
            </a:r>
            <a:r>
              <a:rPr lang="de-DE" dirty="0" err="1"/>
              <a:t>HyperNEAT</a:t>
            </a:r>
            <a:endParaRPr lang="de-DE" dirty="0"/>
          </a:p>
          <a:p>
            <a:pPr lvl="1"/>
            <a:endParaRPr lang="de-DE" dirty="0"/>
          </a:p>
        </p:txBody>
      </p:sp>
    </p:spTree>
    <p:extLst>
      <p:ext uri="{BB962C8B-B14F-4D97-AF65-F5344CB8AC3E}">
        <p14:creationId xmlns:p14="http://schemas.microsoft.com/office/powerpoint/2010/main" val="228622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900E3307-8428-4C7A-A1DA-C96FE547A036}"/>
              </a:ext>
            </a:extLst>
          </p:cNvPr>
          <p:cNvSpPr>
            <a:spLocks noGrp="1"/>
          </p:cNvSpPr>
          <p:nvPr>
            <p:ph idx="1"/>
          </p:nvPr>
        </p:nvSpPr>
        <p:spPr>
          <a:xfrm>
            <a:off x="524664" y="1269207"/>
            <a:ext cx="11142672" cy="4502317"/>
          </a:xfrm>
        </p:spPr>
        <p:txBody>
          <a:bodyPr/>
          <a:lstStyle/>
          <a:p>
            <a:r>
              <a:rPr lang="de-DE" dirty="0"/>
              <a:t>Motivation</a:t>
            </a:r>
          </a:p>
          <a:p>
            <a:r>
              <a:rPr lang="de-DE" dirty="0"/>
              <a:t>Grundlagen</a:t>
            </a:r>
          </a:p>
          <a:p>
            <a:pPr lvl="1"/>
            <a:r>
              <a:rPr lang="de-DE" dirty="0"/>
              <a:t>Evolutionäre Algorithmen</a:t>
            </a:r>
          </a:p>
          <a:p>
            <a:pPr lvl="1"/>
            <a:r>
              <a:rPr lang="de-DE" dirty="0"/>
              <a:t>Neuroevolution </a:t>
            </a:r>
            <a:r>
              <a:rPr lang="de-DE" dirty="0" err="1"/>
              <a:t>of</a:t>
            </a:r>
            <a:r>
              <a:rPr lang="de-DE" dirty="0"/>
              <a:t> </a:t>
            </a:r>
            <a:r>
              <a:rPr lang="de-DE" dirty="0" err="1"/>
              <a:t>Augmenting</a:t>
            </a:r>
            <a:r>
              <a:rPr lang="de-DE" dirty="0"/>
              <a:t> </a:t>
            </a:r>
            <a:r>
              <a:rPr lang="de-DE" dirty="0" err="1"/>
              <a:t>Topologies</a:t>
            </a:r>
            <a:r>
              <a:rPr lang="de-DE" dirty="0"/>
              <a:t> (NEAT)</a:t>
            </a:r>
          </a:p>
          <a:p>
            <a:pPr lvl="1"/>
            <a:r>
              <a:rPr lang="de-DE" dirty="0" err="1"/>
              <a:t>OpenAI</a:t>
            </a:r>
            <a:r>
              <a:rPr lang="de-DE" dirty="0"/>
              <a:t> </a:t>
            </a:r>
            <a:r>
              <a:rPr lang="de-DE" dirty="0" err="1"/>
              <a:t>Gym</a:t>
            </a:r>
            <a:endParaRPr lang="de-DE" dirty="0"/>
          </a:p>
          <a:p>
            <a:r>
              <a:rPr lang="de-DE" dirty="0"/>
              <a:t>Implementierungen von NEAT</a:t>
            </a:r>
          </a:p>
          <a:p>
            <a:r>
              <a:rPr lang="de-DE" dirty="0"/>
              <a:t>Ergebnisse</a:t>
            </a:r>
          </a:p>
          <a:p>
            <a:r>
              <a:rPr lang="de-DE" dirty="0"/>
              <a:t>Zusammenfassung</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2</a:t>
            </a:fld>
            <a:endParaRPr lang="de-DE"/>
          </a:p>
        </p:txBody>
      </p:sp>
    </p:spTree>
    <p:extLst>
      <p:ext uri="{BB962C8B-B14F-4D97-AF65-F5344CB8AC3E}">
        <p14:creationId xmlns:p14="http://schemas.microsoft.com/office/powerpoint/2010/main" val="3570596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2A0D4C-4E54-4193-BC8D-121DACF60592}"/>
              </a:ext>
            </a:extLst>
          </p:cNvPr>
          <p:cNvSpPr>
            <a:spLocks noGrp="1"/>
          </p:cNvSpPr>
          <p:nvPr>
            <p:ph type="title"/>
          </p:nvPr>
        </p:nvSpPr>
        <p:spPr/>
        <p:txBody>
          <a:bodyPr/>
          <a:lstStyle/>
          <a:p>
            <a:r>
              <a:rPr lang="de-DE" dirty="0"/>
              <a:t>Quellen</a:t>
            </a:r>
          </a:p>
        </p:txBody>
      </p:sp>
      <p:sp>
        <p:nvSpPr>
          <p:cNvPr id="3" name="Inhaltsplatzhalter 2">
            <a:extLst>
              <a:ext uri="{FF2B5EF4-FFF2-40B4-BE49-F238E27FC236}">
                <a16:creationId xmlns:a16="http://schemas.microsoft.com/office/drawing/2014/main" id="{0A88676F-4DA9-4E85-8660-FE3BF37508B0}"/>
              </a:ext>
            </a:extLst>
          </p:cNvPr>
          <p:cNvSpPr>
            <a:spLocks noGrp="1"/>
          </p:cNvSpPr>
          <p:nvPr>
            <p:ph idx="1"/>
          </p:nvPr>
        </p:nvSpPr>
        <p:spPr/>
        <p:txBody>
          <a:bodyPr/>
          <a:lstStyle/>
          <a:p>
            <a:r>
              <a:rPr lang="de-DE" dirty="0"/>
              <a:t>Evolutionäre Algorithmen:</a:t>
            </a:r>
          </a:p>
          <a:p>
            <a:pPr lvl="1"/>
            <a:r>
              <a:rPr lang="de-DE" dirty="0">
                <a:hlinkClick r:id="rId2"/>
              </a:rPr>
              <a:t>https://towardsdatascience.com/introduction-to-evolutionary-algorithms-a8594b484ac</a:t>
            </a:r>
            <a:endParaRPr lang="de-DE" dirty="0"/>
          </a:p>
          <a:p>
            <a:r>
              <a:rPr lang="de-DE" dirty="0"/>
              <a:t>NEAT</a:t>
            </a:r>
          </a:p>
          <a:p>
            <a:pPr lvl="1"/>
            <a:r>
              <a:rPr lang="en-US" dirty="0"/>
              <a:t>Stanley, Kenneth O., and </a:t>
            </a:r>
            <a:r>
              <a:rPr lang="en-US" dirty="0" err="1"/>
              <a:t>Risto</a:t>
            </a:r>
            <a:r>
              <a:rPr lang="en-US" dirty="0"/>
              <a:t> </a:t>
            </a:r>
            <a:r>
              <a:rPr lang="en-US" dirty="0" err="1"/>
              <a:t>Miikkulainen</a:t>
            </a:r>
            <a:r>
              <a:rPr lang="en-US" dirty="0"/>
              <a:t>. "Evolving neural networks through augmenting topologies." </a:t>
            </a:r>
            <a:r>
              <a:rPr lang="en-US" i="1" dirty="0"/>
              <a:t>Evolutionary computation</a:t>
            </a:r>
            <a:r>
              <a:rPr lang="en-US" dirty="0"/>
              <a:t> 10.2 (2002): 99-127.</a:t>
            </a:r>
          </a:p>
          <a:p>
            <a:r>
              <a:rPr lang="en-US" dirty="0"/>
              <a:t>Open AI Gym</a:t>
            </a:r>
          </a:p>
          <a:p>
            <a:pPr lvl="1"/>
            <a:r>
              <a:rPr lang="de-DE" dirty="0">
                <a:hlinkClick r:id="rId3"/>
              </a:rPr>
              <a:t>https://towardsdatascience.com/reinforcement-learning-with-openai-d445c2c687d2</a:t>
            </a:r>
            <a:endParaRPr lang="de-DE" dirty="0"/>
          </a:p>
          <a:p>
            <a:pPr lvl="1"/>
            <a:r>
              <a:rPr lang="de-DE" dirty="0">
                <a:hlinkClick r:id="rId4"/>
              </a:rPr>
              <a:t>https://openai.com/about/</a:t>
            </a:r>
            <a:endParaRPr lang="de-DE" dirty="0"/>
          </a:p>
          <a:p>
            <a:pPr lvl="1"/>
            <a:endParaRPr lang="de-DE" dirty="0"/>
          </a:p>
          <a:p>
            <a:pPr lvl="1"/>
            <a:endParaRPr lang="de-DE" dirty="0"/>
          </a:p>
          <a:p>
            <a:endParaRPr lang="de-DE" dirty="0"/>
          </a:p>
        </p:txBody>
      </p:sp>
      <p:sp>
        <p:nvSpPr>
          <p:cNvPr id="4" name="Datumsplatzhalter 3">
            <a:extLst>
              <a:ext uri="{FF2B5EF4-FFF2-40B4-BE49-F238E27FC236}">
                <a16:creationId xmlns:a16="http://schemas.microsoft.com/office/drawing/2014/main" id="{F676DC92-83C2-4E2B-B26F-EDE1734CBC1A}"/>
              </a:ext>
            </a:extLst>
          </p:cNvPr>
          <p:cNvSpPr>
            <a:spLocks noGrp="1"/>
          </p:cNvSpPr>
          <p:nvPr>
            <p:ph type="dt" sz="half" idx="10"/>
          </p:nvPr>
        </p:nvSpPr>
        <p:spPr/>
        <p:txBody>
          <a:bodyPr/>
          <a:lstStyle/>
          <a:p>
            <a:fld id="{801FBE94-C069-4C95-AA74-CDBC26339DEF}" type="datetime1">
              <a:rPr lang="de-DE" smtClean="0"/>
              <a:t>25.03.2020</a:t>
            </a:fld>
            <a:endParaRPr lang="de-DE" dirty="0"/>
          </a:p>
        </p:txBody>
      </p:sp>
      <p:sp>
        <p:nvSpPr>
          <p:cNvPr id="5" name="Foliennummernplatzhalter 4">
            <a:extLst>
              <a:ext uri="{FF2B5EF4-FFF2-40B4-BE49-F238E27FC236}">
                <a16:creationId xmlns:a16="http://schemas.microsoft.com/office/drawing/2014/main" id="{44751942-952E-473B-B157-0BD3F291583B}"/>
              </a:ext>
            </a:extLst>
          </p:cNvPr>
          <p:cNvSpPr>
            <a:spLocks noGrp="1"/>
          </p:cNvSpPr>
          <p:nvPr>
            <p:ph type="sldNum" sz="quarter" idx="12"/>
          </p:nvPr>
        </p:nvSpPr>
        <p:spPr/>
        <p:txBody>
          <a:bodyPr/>
          <a:lstStyle/>
          <a:p>
            <a:fld id="{61696EC4-B4CF-4701-AD06-A8439D6D8E12}" type="slidenum">
              <a:rPr lang="de-DE" smtClean="0"/>
              <a:t>20</a:t>
            </a:fld>
            <a:endParaRPr lang="de-DE"/>
          </a:p>
        </p:txBody>
      </p:sp>
    </p:spTree>
    <p:extLst>
      <p:ext uri="{BB962C8B-B14F-4D97-AF65-F5344CB8AC3E}">
        <p14:creationId xmlns:p14="http://schemas.microsoft.com/office/powerpoint/2010/main" val="129104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FC5E36E-7B06-4C8E-A0F4-B0FA38E5DCB4}"/>
              </a:ext>
            </a:extLst>
          </p:cNvPr>
          <p:cNvSpPr>
            <a:spLocks noGrp="1"/>
          </p:cNvSpPr>
          <p:nvPr>
            <p:ph type="dt" sz="half" idx="10"/>
          </p:nvPr>
        </p:nvSpPr>
        <p:spPr/>
        <p:txBody>
          <a:bodyPr/>
          <a:lstStyle/>
          <a:p>
            <a:fld id="{801FBE94-C069-4C95-AA74-CDBC26339DEF}" type="datetime1">
              <a:rPr lang="de-DE" smtClean="0"/>
              <a:t>25.03.2020</a:t>
            </a:fld>
            <a:endParaRPr lang="de-DE" dirty="0"/>
          </a:p>
        </p:txBody>
      </p:sp>
      <p:sp>
        <p:nvSpPr>
          <p:cNvPr id="5" name="Foliennummernplatzhalter 4">
            <a:extLst>
              <a:ext uri="{FF2B5EF4-FFF2-40B4-BE49-F238E27FC236}">
                <a16:creationId xmlns:a16="http://schemas.microsoft.com/office/drawing/2014/main" id="{9803E30A-3112-4CAF-B241-2FABC83576DB}"/>
              </a:ext>
            </a:extLst>
          </p:cNvPr>
          <p:cNvSpPr>
            <a:spLocks noGrp="1"/>
          </p:cNvSpPr>
          <p:nvPr>
            <p:ph type="sldNum" sz="quarter" idx="12"/>
          </p:nvPr>
        </p:nvSpPr>
        <p:spPr/>
        <p:txBody>
          <a:bodyPr/>
          <a:lstStyle/>
          <a:p>
            <a:fld id="{61696EC4-B4CF-4701-AD06-A8439D6D8E12}" type="slidenum">
              <a:rPr lang="de-DE" smtClean="0"/>
              <a:t>21</a:t>
            </a:fld>
            <a:endParaRPr lang="de-DE"/>
          </a:p>
        </p:txBody>
      </p:sp>
      <p:sp>
        <p:nvSpPr>
          <p:cNvPr id="6" name="Textfeld 5">
            <a:extLst>
              <a:ext uri="{FF2B5EF4-FFF2-40B4-BE49-F238E27FC236}">
                <a16:creationId xmlns:a16="http://schemas.microsoft.com/office/drawing/2014/main" id="{3EF5CC0B-8CC3-4E6A-AA6A-40536466AB4B}"/>
              </a:ext>
            </a:extLst>
          </p:cNvPr>
          <p:cNvSpPr txBox="1"/>
          <p:nvPr/>
        </p:nvSpPr>
        <p:spPr>
          <a:xfrm>
            <a:off x="2338112" y="2721114"/>
            <a:ext cx="7515775" cy="707886"/>
          </a:xfrm>
          <a:prstGeom prst="rect">
            <a:avLst/>
          </a:prstGeom>
          <a:noFill/>
        </p:spPr>
        <p:txBody>
          <a:bodyPr wrap="none" rtlCol="0">
            <a:spAutoFit/>
          </a:bodyPr>
          <a:lstStyle/>
          <a:p>
            <a:r>
              <a:rPr lang="de-DE" sz="4000" dirty="0"/>
              <a:t>Danke für Ihre Aufmerksamkeit!</a:t>
            </a:r>
          </a:p>
        </p:txBody>
      </p:sp>
    </p:spTree>
    <p:extLst>
      <p:ext uri="{BB962C8B-B14F-4D97-AF65-F5344CB8AC3E}">
        <p14:creationId xmlns:p14="http://schemas.microsoft.com/office/powerpoint/2010/main" val="165478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Motivation – Aufgabenstellung </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3</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pic>
        <p:nvPicPr>
          <p:cNvPr id="24" name="Inhaltsplatzhalter 23">
            <a:extLst>
              <a:ext uri="{FF2B5EF4-FFF2-40B4-BE49-F238E27FC236}">
                <a16:creationId xmlns:a16="http://schemas.microsoft.com/office/drawing/2014/main" id="{BBF4F53F-3719-42FA-9670-1D51E0C5152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4113" y="1366917"/>
            <a:ext cx="7446827" cy="4196555"/>
          </a:xfrm>
        </p:spPr>
      </p:pic>
    </p:spTree>
    <p:extLst>
      <p:ext uri="{BB962C8B-B14F-4D97-AF65-F5344CB8AC3E}">
        <p14:creationId xmlns:p14="http://schemas.microsoft.com/office/powerpoint/2010/main" val="293863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Motivation – Schritte und Schwierigkeiten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4</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Schritte:</a:t>
            </a:r>
          </a:p>
          <a:p>
            <a:pPr lvl="1"/>
            <a:r>
              <a:rPr lang="de-DE" dirty="0"/>
              <a:t>Einarbeitung in NEAT, </a:t>
            </a:r>
            <a:r>
              <a:rPr lang="de-DE" dirty="0" err="1"/>
              <a:t>OpenAI</a:t>
            </a:r>
            <a:r>
              <a:rPr lang="de-DE" dirty="0"/>
              <a:t> </a:t>
            </a:r>
            <a:r>
              <a:rPr lang="de-DE" dirty="0" err="1"/>
              <a:t>Gym</a:t>
            </a:r>
            <a:r>
              <a:rPr lang="de-DE" dirty="0"/>
              <a:t> und Tools</a:t>
            </a:r>
          </a:p>
          <a:p>
            <a:pPr lvl="1"/>
            <a:r>
              <a:rPr lang="de-DE" dirty="0"/>
              <a:t>Installation der Entwicklungsumgebung für Tools</a:t>
            </a:r>
          </a:p>
          <a:p>
            <a:pPr lvl="1"/>
            <a:r>
              <a:rPr lang="de-DE" dirty="0"/>
              <a:t>Trainieren der Netze via Robotik-Umgebungen</a:t>
            </a:r>
          </a:p>
          <a:p>
            <a:pPr lvl="1"/>
            <a:r>
              <a:rPr lang="de-DE" dirty="0"/>
              <a:t>Hyperparameter konfigurieren</a:t>
            </a:r>
          </a:p>
          <a:p>
            <a:pPr marL="447675" lvl="1" indent="0">
              <a:buNone/>
            </a:pPr>
            <a:endParaRPr lang="de-DE" dirty="0"/>
          </a:p>
          <a:p>
            <a:r>
              <a:rPr lang="de-DE" dirty="0"/>
              <a:t>Schwierigkeiten:</a:t>
            </a:r>
          </a:p>
          <a:p>
            <a:pPr lvl="1"/>
            <a:r>
              <a:rPr lang="de-DE" dirty="0"/>
              <a:t>Relativ wenig Codebeispiele</a:t>
            </a:r>
          </a:p>
          <a:p>
            <a:pPr lvl="1"/>
            <a:endParaRPr lang="de-DE" dirty="0"/>
          </a:p>
          <a:p>
            <a:pPr lvl="1"/>
            <a:endParaRPr lang="de-DE" dirty="0"/>
          </a:p>
        </p:txBody>
      </p:sp>
    </p:spTree>
    <p:extLst>
      <p:ext uri="{BB962C8B-B14F-4D97-AF65-F5344CB8AC3E}">
        <p14:creationId xmlns:p14="http://schemas.microsoft.com/office/powerpoint/2010/main" val="973098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Evolutionäre Algorithmen</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5</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Orientierung an Natur</a:t>
            </a:r>
          </a:p>
          <a:p>
            <a:pPr marL="0" indent="0">
              <a:buNone/>
            </a:pPr>
            <a:endParaRPr lang="de-DE" dirty="0"/>
          </a:p>
          <a:p>
            <a:r>
              <a:rPr lang="de-DE" dirty="0"/>
              <a:t>Repräsentation</a:t>
            </a:r>
          </a:p>
          <a:p>
            <a:pPr lvl="1"/>
            <a:r>
              <a:rPr lang="de-DE" dirty="0"/>
              <a:t>Genotyp, </a:t>
            </a:r>
            <a:r>
              <a:rPr lang="de-DE" dirty="0" err="1"/>
              <a:t>Phenotyp</a:t>
            </a:r>
            <a:endParaRPr lang="de-DE" dirty="0"/>
          </a:p>
          <a:p>
            <a:pPr marL="447675" lvl="1" indent="0">
              <a:buNone/>
            </a:pPr>
            <a:endParaRPr lang="de-DE" dirty="0"/>
          </a:p>
          <a:p>
            <a:r>
              <a:rPr lang="de-DE" dirty="0"/>
              <a:t>Operationen</a:t>
            </a:r>
          </a:p>
          <a:p>
            <a:pPr lvl="1"/>
            <a:endParaRPr lang="de-DE" dirty="0"/>
          </a:p>
        </p:txBody>
      </p:sp>
      <p:sp>
        <p:nvSpPr>
          <p:cNvPr id="3" name="Rechteck 2">
            <a:extLst>
              <a:ext uri="{FF2B5EF4-FFF2-40B4-BE49-F238E27FC236}">
                <a16:creationId xmlns:a16="http://schemas.microsoft.com/office/drawing/2014/main" id="{52EAD3E8-0F54-4453-B244-9B795054F04B}"/>
              </a:ext>
            </a:extLst>
          </p:cNvPr>
          <p:cNvSpPr/>
          <p:nvPr/>
        </p:nvSpPr>
        <p:spPr>
          <a:xfrm>
            <a:off x="2709272" y="4343121"/>
            <a:ext cx="2338111" cy="613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2400" dirty="0"/>
              <a:t>Initialisierung</a:t>
            </a:r>
          </a:p>
        </p:txBody>
      </p:sp>
      <p:sp>
        <p:nvSpPr>
          <p:cNvPr id="20" name="Rechteck 19">
            <a:extLst>
              <a:ext uri="{FF2B5EF4-FFF2-40B4-BE49-F238E27FC236}">
                <a16:creationId xmlns:a16="http://schemas.microsoft.com/office/drawing/2014/main" id="{7D53FB4C-D441-4757-8261-A78C82E25661}"/>
              </a:ext>
            </a:extLst>
          </p:cNvPr>
          <p:cNvSpPr/>
          <p:nvPr/>
        </p:nvSpPr>
        <p:spPr>
          <a:xfrm>
            <a:off x="6129220" y="4343121"/>
            <a:ext cx="2338111" cy="613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2400" dirty="0"/>
              <a:t>Selektion</a:t>
            </a:r>
          </a:p>
        </p:txBody>
      </p:sp>
      <p:sp>
        <p:nvSpPr>
          <p:cNvPr id="21" name="Rechteck 20">
            <a:extLst>
              <a:ext uri="{FF2B5EF4-FFF2-40B4-BE49-F238E27FC236}">
                <a16:creationId xmlns:a16="http://schemas.microsoft.com/office/drawing/2014/main" id="{84350A70-580C-45F0-8774-D878C617ED1C}"/>
              </a:ext>
            </a:extLst>
          </p:cNvPr>
          <p:cNvSpPr/>
          <p:nvPr/>
        </p:nvSpPr>
        <p:spPr>
          <a:xfrm>
            <a:off x="9549168" y="4353486"/>
            <a:ext cx="2338111" cy="613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2400" dirty="0"/>
              <a:t>Termination</a:t>
            </a:r>
          </a:p>
        </p:txBody>
      </p:sp>
      <p:sp>
        <p:nvSpPr>
          <p:cNvPr id="22" name="Rechteck 21">
            <a:extLst>
              <a:ext uri="{FF2B5EF4-FFF2-40B4-BE49-F238E27FC236}">
                <a16:creationId xmlns:a16="http://schemas.microsoft.com/office/drawing/2014/main" id="{20EC1281-B566-427C-BC57-B6A3D33971F7}"/>
              </a:ext>
            </a:extLst>
          </p:cNvPr>
          <p:cNvSpPr/>
          <p:nvPr/>
        </p:nvSpPr>
        <p:spPr>
          <a:xfrm>
            <a:off x="9329225" y="2889590"/>
            <a:ext cx="2338111" cy="613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2400" dirty="0"/>
              <a:t>Rekombination</a:t>
            </a:r>
          </a:p>
        </p:txBody>
      </p:sp>
      <p:sp>
        <p:nvSpPr>
          <p:cNvPr id="23" name="Rechteck 22">
            <a:extLst>
              <a:ext uri="{FF2B5EF4-FFF2-40B4-BE49-F238E27FC236}">
                <a16:creationId xmlns:a16="http://schemas.microsoft.com/office/drawing/2014/main" id="{15175A47-D899-49A4-8908-51746590FD54}"/>
              </a:ext>
            </a:extLst>
          </p:cNvPr>
          <p:cNvSpPr/>
          <p:nvPr/>
        </p:nvSpPr>
        <p:spPr>
          <a:xfrm>
            <a:off x="5700812" y="2889590"/>
            <a:ext cx="2338111" cy="613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2400" dirty="0"/>
              <a:t>Mutation</a:t>
            </a:r>
          </a:p>
        </p:txBody>
      </p:sp>
      <p:cxnSp>
        <p:nvCxnSpPr>
          <p:cNvPr id="17" name="Gerade Verbindung mit Pfeil 16">
            <a:extLst>
              <a:ext uri="{FF2B5EF4-FFF2-40B4-BE49-F238E27FC236}">
                <a16:creationId xmlns:a16="http://schemas.microsoft.com/office/drawing/2014/main" id="{AEC2294A-2599-4D65-BC69-42FAA0A9A44F}"/>
              </a:ext>
            </a:extLst>
          </p:cNvPr>
          <p:cNvCxnSpPr>
            <a:stCxn id="3" idx="3"/>
            <a:endCxn id="20" idx="1"/>
          </p:cNvCxnSpPr>
          <p:nvPr/>
        </p:nvCxnSpPr>
        <p:spPr>
          <a:xfrm>
            <a:off x="5047383" y="4649626"/>
            <a:ext cx="1081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51F568D-411D-4978-AA38-8C4721F54A0B}"/>
              </a:ext>
            </a:extLst>
          </p:cNvPr>
          <p:cNvCxnSpPr>
            <a:stCxn id="20" idx="3"/>
            <a:endCxn id="21" idx="1"/>
          </p:cNvCxnSpPr>
          <p:nvPr/>
        </p:nvCxnSpPr>
        <p:spPr>
          <a:xfrm>
            <a:off x="8467331" y="4649626"/>
            <a:ext cx="1081837" cy="1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E99D5422-8CF5-4D60-80BA-99139EF35A33}"/>
              </a:ext>
            </a:extLst>
          </p:cNvPr>
          <p:cNvCxnSpPr>
            <a:stCxn id="20" idx="0"/>
            <a:endCxn id="22" idx="2"/>
          </p:cNvCxnSpPr>
          <p:nvPr/>
        </p:nvCxnSpPr>
        <p:spPr>
          <a:xfrm rot="5400000" flipH="1" flipV="1">
            <a:off x="8478018" y="2322859"/>
            <a:ext cx="840521" cy="32000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8877153B-1AD0-485A-8BA7-1B3E62C6EFC4}"/>
              </a:ext>
            </a:extLst>
          </p:cNvPr>
          <p:cNvCxnSpPr>
            <a:stCxn id="22" idx="1"/>
            <a:endCxn id="23" idx="3"/>
          </p:cNvCxnSpPr>
          <p:nvPr/>
        </p:nvCxnSpPr>
        <p:spPr>
          <a:xfrm flipH="1">
            <a:off x="8038923" y="3196095"/>
            <a:ext cx="1290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Verbinder: gewinkelt 30">
            <a:extLst>
              <a:ext uri="{FF2B5EF4-FFF2-40B4-BE49-F238E27FC236}">
                <a16:creationId xmlns:a16="http://schemas.microsoft.com/office/drawing/2014/main" id="{57478B9B-21C4-4B4B-B039-A5F9260DD5DC}"/>
              </a:ext>
            </a:extLst>
          </p:cNvPr>
          <p:cNvCxnSpPr>
            <a:stCxn id="23" idx="2"/>
            <a:endCxn id="20" idx="0"/>
          </p:cNvCxnSpPr>
          <p:nvPr/>
        </p:nvCxnSpPr>
        <p:spPr>
          <a:xfrm rot="16200000" flipH="1">
            <a:off x="6663812" y="3708656"/>
            <a:ext cx="840521" cy="4284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Grafik 32" descr="Gruppe von Personen">
            <a:extLst>
              <a:ext uri="{FF2B5EF4-FFF2-40B4-BE49-F238E27FC236}">
                <a16:creationId xmlns:a16="http://schemas.microsoft.com/office/drawing/2014/main" id="{5C1D712B-69AB-441A-92AE-B29B1BB0B1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2516" y="4285014"/>
            <a:ext cx="914400" cy="914400"/>
          </a:xfrm>
          <a:prstGeom prst="rect">
            <a:avLst/>
          </a:prstGeom>
        </p:spPr>
      </p:pic>
      <p:pic>
        <p:nvPicPr>
          <p:cNvPr id="35" name="Grafik 34" descr="Gruppenerfolg">
            <a:extLst>
              <a:ext uri="{FF2B5EF4-FFF2-40B4-BE49-F238E27FC236}">
                <a16:creationId xmlns:a16="http://schemas.microsoft.com/office/drawing/2014/main" id="{2F7C5D86-1CD0-409C-BC03-506423FD78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3223" y="4873430"/>
            <a:ext cx="914400" cy="914400"/>
          </a:xfrm>
          <a:prstGeom prst="rect">
            <a:avLst/>
          </a:prstGeom>
        </p:spPr>
      </p:pic>
      <p:pic>
        <p:nvPicPr>
          <p:cNvPr id="37" name="Grafik 36" descr="Baby">
            <a:extLst>
              <a:ext uri="{FF2B5EF4-FFF2-40B4-BE49-F238E27FC236}">
                <a16:creationId xmlns:a16="http://schemas.microsoft.com/office/drawing/2014/main" id="{4414BBBB-4D2F-41B5-BD57-DEF65DDA1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07750" y="2294181"/>
            <a:ext cx="510314" cy="510314"/>
          </a:xfrm>
          <a:prstGeom prst="rect">
            <a:avLst/>
          </a:prstGeom>
        </p:spPr>
      </p:pic>
      <p:pic>
        <p:nvPicPr>
          <p:cNvPr id="38" name="Grafik 37" descr="Baby">
            <a:extLst>
              <a:ext uri="{FF2B5EF4-FFF2-40B4-BE49-F238E27FC236}">
                <a16:creationId xmlns:a16="http://schemas.microsoft.com/office/drawing/2014/main" id="{850FB47E-7EFF-48BE-B8CA-6A7E7E7063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33127" y="1977198"/>
            <a:ext cx="510314" cy="510314"/>
          </a:xfrm>
          <a:prstGeom prst="rect">
            <a:avLst/>
          </a:prstGeom>
        </p:spPr>
      </p:pic>
      <p:pic>
        <p:nvPicPr>
          <p:cNvPr id="39" name="Grafik 38" descr="Baby">
            <a:extLst>
              <a:ext uri="{FF2B5EF4-FFF2-40B4-BE49-F238E27FC236}">
                <a16:creationId xmlns:a16="http://schemas.microsoft.com/office/drawing/2014/main" id="{0E668633-CE4E-4B46-9A82-8CFE2CAB39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08129" y="2357732"/>
            <a:ext cx="510314" cy="510314"/>
          </a:xfrm>
          <a:prstGeom prst="rect">
            <a:avLst/>
          </a:prstGeom>
        </p:spPr>
      </p:pic>
      <p:pic>
        <p:nvPicPr>
          <p:cNvPr id="40" name="Grafik 39" descr="Baby">
            <a:extLst>
              <a:ext uri="{FF2B5EF4-FFF2-40B4-BE49-F238E27FC236}">
                <a16:creationId xmlns:a16="http://schemas.microsoft.com/office/drawing/2014/main" id="{9935D49E-0AC9-4FD2-8712-FD84357658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68799" y="1965584"/>
            <a:ext cx="510314" cy="510314"/>
          </a:xfrm>
          <a:prstGeom prst="rect">
            <a:avLst/>
          </a:prstGeom>
        </p:spPr>
      </p:pic>
      <p:pic>
        <p:nvPicPr>
          <p:cNvPr id="41" name="Grafik 40" descr="Baby">
            <a:extLst>
              <a:ext uri="{FF2B5EF4-FFF2-40B4-BE49-F238E27FC236}">
                <a16:creationId xmlns:a16="http://schemas.microsoft.com/office/drawing/2014/main" id="{3C4F143A-CD06-41A4-9E2C-57CAB03B5F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9125" y="2271764"/>
            <a:ext cx="510314" cy="510314"/>
          </a:xfrm>
          <a:prstGeom prst="rect">
            <a:avLst/>
          </a:prstGeom>
        </p:spPr>
      </p:pic>
      <p:pic>
        <p:nvPicPr>
          <p:cNvPr id="42" name="Grafik 41" descr="Baby">
            <a:extLst>
              <a:ext uri="{FF2B5EF4-FFF2-40B4-BE49-F238E27FC236}">
                <a16:creationId xmlns:a16="http://schemas.microsoft.com/office/drawing/2014/main" id="{F651E728-6C13-4798-9865-49861E696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3099" y="2345326"/>
            <a:ext cx="510314" cy="510314"/>
          </a:xfrm>
          <a:prstGeom prst="rect">
            <a:avLst/>
          </a:prstGeom>
        </p:spPr>
      </p:pic>
      <p:pic>
        <p:nvPicPr>
          <p:cNvPr id="44" name="Grafik 43" descr="Baby krabbelnd">
            <a:extLst>
              <a:ext uri="{FF2B5EF4-FFF2-40B4-BE49-F238E27FC236}">
                <a16:creationId xmlns:a16="http://schemas.microsoft.com/office/drawing/2014/main" id="{0B25095C-C254-458F-963D-6FDDEB9358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92706" y="2065843"/>
            <a:ext cx="914400" cy="914400"/>
          </a:xfrm>
          <a:prstGeom prst="rect">
            <a:avLst/>
          </a:prstGeom>
        </p:spPr>
      </p:pic>
      <p:pic>
        <p:nvPicPr>
          <p:cNvPr id="47" name="Grafik 46" descr="Baby">
            <a:extLst>
              <a:ext uri="{FF2B5EF4-FFF2-40B4-BE49-F238E27FC236}">
                <a16:creationId xmlns:a16="http://schemas.microsoft.com/office/drawing/2014/main" id="{B0C98DE9-A346-4CB0-B446-B57522F123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918719" y="2128244"/>
            <a:ext cx="695768" cy="695768"/>
          </a:xfrm>
          <a:prstGeom prst="rect">
            <a:avLst/>
          </a:prstGeom>
        </p:spPr>
      </p:pic>
      <p:pic>
        <p:nvPicPr>
          <p:cNvPr id="49" name="Grafik 48" descr="Medaille">
            <a:extLst>
              <a:ext uri="{FF2B5EF4-FFF2-40B4-BE49-F238E27FC236}">
                <a16:creationId xmlns:a16="http://schemas.microsoft.com/office/drawing/2014/main" id="{02CC8697-9046-4997-B7E2-73630F329B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84830" y="5047500"/>
            <a:ext cx="733393" cy="733393"/>
          </a:xfrm>
          <a:prstGeom prst="rect">
            <a:avLst/>
          </a:prstGeom>
        </p:spPr>
      </p:pic>
      <p:pic>
        <p:nvPicPr>
          <p:cNvPr id="51" name="Grafik 50" descr="Armbanduhr">
            <a:extLst>
              <a:ext uri="{FF2B5EF4-FFF2-40B4-BE49-F238E27FC236}">
                <a16:creationId xmlns:a16="http://schemas.microsoft.com/office/drawing/2014/main" id="{3C6EF1F1-CC1A-4663-8607-27B707522C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18443" y="5086629"/>
            <a:ext cx="655134" cy="655134"/>
          </a:xfrm>
          <a:prstGeom prst="rect">
            <a:avLst/>
          </a:prstGeom>
        </p:spPr>
      </p:pic>
    </p:spTree>
    <p:extLst>
      <p:ext uri="{BB962C8B-B14F-4D97-AF65-F5344CB8AC3E}">
        <p14:creationId xmlns:p14="http://schemas.microsoft.com/office/powerpoint/2010/main" val="105086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NEAT</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6</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Initialisierung: Feed Forward Netze </a:t>
            </a:r>
          </a:p>
          <a:p>
            <a:pPr marL="447675" lvl="1" indent="0">
              <a:buNone/>
            </a:pPr>
            <a:endParaRPr lang="de-DE" dirty="0"/>
          </a:p>
          <a:p>
            <a:r>
              <a:rPr lang="de-DE" dirty="0"/>
              <a:t>Selektion: Die besten n Netze gemäß Fitness-Werten</a:t>
            </a:r>
          </a:p>
          <a:p>
            <a:pPr marL="447675" lvl="1" indent="0">
              <a:buNone/>
            </a:pPr>
            <a:endParaRPr lang="de-DE" dirty="0"/>
          </a:p>
          <a:p>
            <a:r>
              <a:rPr lang="de-DE" dirty="0"/>
              <a:t>Rekombination: Homologie durch Innovations-Marker</a:t>
            </a:r>
          </a:p>
          <a:p>
            <a:pPr marL="447675" lvl="1" indent="0">
              <a:buNone/>
            </a:pPr>
            <a:endParaRPr lang="de-DE" dirty="0"/>
          </a:p>
          <a:p>
            <a:r>
              <a:rPr lang="de-DE" dirty="0"/>
              <a:t>Mutation: Neuron/Verbindung wird hinzugefügt/gelöscht</a:t>
            </a:r>
          </a:p>
          <a:p>
            <a:pPr marL="447675" lvl="1" indent="0">
              <a:buNone/>
            </a:pPr>
            <a:endParaRPr lang="de-DE" dirty="0"/>
          </a:p>
          <a:p>
            <a:r>
              <a:rPr lang="de-DE" dirty="0"/>
              <a:t>Artbildung: Splittung in Gruppen ähnlicher Topologie/Verbindungen </a:t>
            </a:r>
          </a:p>
          <a:p>
            <a:endParaRPr lang="de-DE" dirty="0"/>
          </a:p>
          <a:p>
            <a:pPr lvl="1"/>
            <a:endParaRPr lang="de-DE" dirty="0"/>
          </a:p>
          <a:p>
            <a:pPr lvl="1"/>
            <a:endParaRPr lang="de-DE" dirty="0"/>
          </a:p>
          <a:p>
            <a:pPr lvl="1"/>
            <a:endParaRPr lang="de-DE" dirty="0"/>
          </a:p>
        </p:txBody>
      </p:sp>
    </p:spTree>
    <p:extLst>
      <p:ext uri="{BB962C8B-B14F-4D97-AF65-F5344CB8AC3E}">
        <p14:creationId xmlns:p14="http://schemas.microsoft.com/office/powerpoint/2010/main" val="340992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NEAT</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7</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Repräsentation:</a:t>
            </a:r>
          </a:p>
          <a:p>
            <a:endParaRPr lang="de-DE" dirty="0"/>
          </a:p>
          <a:p>
            <a:endParaRPr lang="de-DE" dirty="0"/>
          </a:p>
          <a:p>
            <a:pPr lvl="1"/>
            <a:endParaRPr lang="de-DE" dirty="0"/>
          </a:p>
          <a:p>
            <a:pPr lvl="1"/>
            <a:endParaRPr lang="de-DE" dirty="0"/>
          </a:p>
          <a:p>
            <a:pPr lvl="1"/>
            <a:endParaRPr lang="de-DE" dirty="0"/>
          </a:p>
        </p:txBody>
      </p:sp>
      <p:pic>
        <p:nvPicPr>
          <p:cNvPr id="20" name="Grafik 19">
            <a:extLst>
              <a:ext uri="{FF2B5EF4-FFF2-40B4-BE49-F238E27FC236}">
                <a16:creationId xmlns:a16="http://schemas.microsoft.com/office/drawing/2014/main" id="{C01490D4-DEAB-4BE8-B9DC-E808957238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46" y="1780634"/>
            <a:ext cx="7860523" cy="3892104"/>
          </a:xfrm>
          <a:prstGeom prst="rect">
            <a:avLst/>
          </a:prstGeom>
        </p:spPr>
      </p:pic>
    </p:spTree>
    <p:extLst>
      <p:ext uri="{BB962C8B-B14F-4D97-AF65-F5344CB8AC3E}">
        <p14:creationId xmlns:p14="http://schemas.microsoft.com/office/powerpoint/2010/main" val="1345547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NEAT</a:t>
            </a:r>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8</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a:t>Rekombination:</a:t>
            </a:r>
          </a:p>
          <a:p>
            <a:pPr marL="447675" lvl="1" indent="0">
              <a:buNone/>
            </a:pPr>
            <a:endParaRPr lang="de-DE" dirty="0"/>
          </a:p>
          <a:p>
            <a:pPr lvl="1"/>
            <a:endParaRPr lang="de-DE" dirty="0"/>
          </a:p>
          <a:p>
            <a:pPr lvl="1"/>
            <a:endParaRPr lang="de-DE" dirty="0"/>
          </a:p>
        </p:txBody>
      </p:sp>
      <p:pic>
        <p:nvPicPr>
          <p:cNvPr id="17" name="Grafik 16">
            <a:extLst>
              <a:ext uri="{FF2B5EF4-FFF2-40B4-BE49-F238E27FC236}">
                <a16:creationId xmlns:a16="http://schemas.microsoft.com/office/drawing/2014/main" id="{B0D798FA-2038-4C41-8F50-AFCA34C4CF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2350" y="982219"/>
            <a:ext cx="5067300" cy="4857750"/>
          </a:xfrm>
          <a:prstGeom prst="rect">
            <a:avLst/>
          </a:prstGeom>
        </p:spPr>
      </p:pic>
    </p:spTree>
    <p:extLst>
      <p:ext uri="{BB962C8B-B14F-4D97-AF65-F5344CB8AC3E}">
        <p14:creationId xmlns:p14="http://schemas.microsoft.com/office/powerpoint/2010/main" val="133241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E26E-BDAE-4262-A057-39AC2366A5F1}"/>
              </a:ext>
            </a:extLst>
          </p:cNvPr>
          <p:cNvSpPr>
            <a:spLocks noGrp="1"/>
          </p:cNvSpPr>
          <p:nvPr>
            <p:ph type="title"/>
          </p:nvPr>
        </p:nvSpPr>
        <p:spPr/>
        <p:txBody>
          <a:bodyPr/>
          <a:lstStyle/>
          <a:p>
            <a:r>
              <a:rPr lang="de-DE" dirty="0"/>
              <a:t>Grundlagen – </a:t>
            </a:r>
            <a:r>
              <a:rPr lang="de-DE" dirty="0" err="1"/>
              <a:t>OpenAI</a:t>
            </a:r>
            <a:r>
              <a:rPr lang="de-DE" dirty="0"/>
              <a:t> </a:t>
            </a:r>
            <a:r>
              <a:rPr lang="de-DE" dirty="0" err="1"/>
              <a:t>Gym</a:t>
            </a:r>
            <a:endParaRPr lang="de-DE" dirty="0"/>
          </a:p>
        </p:txBody>
      </p:sp>
      <p:sp>
        <p:nvSpPr>
          <p:cNvPr id="4" name="Datumsplatzhalter 3">
            <a:extLst>
              <a:ext uri="{FF2B5EF4-FFF2-40B4-BE49-F238E27FC236}">
                <a16:creationId xmlns:a16="http://schemas.microsoft.com/office/drawing/2014/main" id="{9CCAFD67-B02A-4CC5-A0AF-41ECCAE2B82F}"/>
              </a:ext>
            </a:extLst>
          </p:cNvPr>
          <p:cNvSpPr>
            <a:spLocks noGrp="1"/>
          </p:cNvSpPr>
          <p:nvPr>
            <p:ph type="dt" sz="half" idx="10"/>
          </p:nvPr>
        </p:nvSpPr>
        <p:spPr/>
        <p:txBody>
          <a:bodyPr/>
          <a:lstStyle/>
          <a:p>
            <a:fld id="{698BF82D-E7A7-41F5-878B-9253F0BC37AA}" type="datetime1">
              <a:rPr lang="de-DE" smtClean="0"/>
              <a:t>25.03.2020</a:t>
            </a:fld>
            <a:endParaRPr lang="de-DE"/>
          </a:p>
        </p:txBody>
      </p:sp>
      <p:sp>
        <p:nvSpPr>
          <p:cNvPr id="6" name="Foliennummernplatzhalter 5">
            <a:extLst>
              <a:ext uri="{FF2B5EF4-FFF2-40B4-BE49-F238E27FC236}">
                <a16:creationId xmlns:a16="http://schemas.microsoft.com/office/drawing/2014/main" id="{2014E5A3-BB19-4CC6-A059-F359A2A51340}"/>
              </a:ext>
            </a:extLst>
          </p:cNvPr>
          <p:cNvSpPr>
            <a:spLocks noGrp="1"/>
          </p:cNvSpPr>
          <p:nvPr>
            <p:ph type="sldNum" sz="quarter" idx="12"/>
          </p:nvPr>
        </p:nvSpPr>
        <p:spPr/>
        <p:txBody>
          <a:bodyPr/>
          <a:lstStyle/>
          <a:p>
            <a:fld id="{61696EC4-B4CF-4701-AD06-A8439D6D8E12}" type="slidenum">
              <a:rPr lang="de-DE" smtClean="0"/>
              <a:t>9</a:t>
            </a:fld>
            <a:endParaRPr lang="de-DE"/>
          </a:p>
        </p:txBody>
      </p:sp>
      <p:grpSp>
        <p:nvGrpSpPr>
          <p:cNvPr id="7" name="Gruppieren 21">
            <a:extLst>
              <a:ext uri="{FF2B5EF4-FFF2-40B4-BE49-F238E27FC236}">
                <a16:creationId xmlns:a16="http://schemas.microsoft.com/office/drawing/2014/main" id="{BCC0948F-C1E3-4907-854B-A0721D1FDACC}"/>
              </a:ext>
            </a:extLst>
          </p:cNvPr>
          <p:cNvGrpSpPr/>
          <p:nvPr/>
        </p:nvGrpSpPr>
        <p:grpSpPr>
          <a:xfrm>
            <a:off x="96000" y="5866577"/>
            <a:ext cx="12096000" cy="406249"/>
            <a:chOff x="25400" y="5986694"/>
            <a:chExt cx="9072000" cy="304686"/>
          </a:xfrm>
        </p:grpSpPr>
        <p:sp>
          <p:nvSpPr>
            <p:cNvPr id="8" name="Textfeld 13">
              <a:extLst>
                <a:ext uri="{FF2B5EF4-FFF2-40B4-BE49-F238E27FC236}">
                  <a16:creationId xmlns:a16="http://schemas.microsoft.com/office/drawing/2014/main" id="{425AEF1D-6595-4E36-A5D4-5F32C0012763}"/>
                </a:ext>
              </a:extLst>
            </p:cNvPr>
            <p:cNvSpPr txBox="1"/>
            <p:nvPr/>
          </p:nvSpPr>
          <p:spPr>
            <a:xfrm>
              <a:off x="1291306" y="6037464"/>
              <a:ext cx="1015518"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b="1" dirty="0"/>
                <a:t>Grundlagen</a:t>
              </a:r>
            </a:p>
          </p:txBody>
        </p:sp>
        <p:sp>
          <p:nvSpPr>
            <p:cNvPr id="9" name="Textfeld 14">
              <a:extLst>
                <a:ext uri="{FF2B5EF4-FFF2-40B4-BE49-F238E27FC236}">
                  <a16:creationId xmlns:a16="http://schemas.microsoft.com/office/drawing/2014/main" id="{E17B1092-F415-4AFD-8E3C-B451331B74FB}"/>
                </a:ext>
              </a:extLst>
            </p:cNvPr>
            <p:cNvSpPr txBox="1"/>
            <p:nvPr/>
          </p:nvSpPr>
          <p:spPr>
            <a:xfrm>
              <a:off x="6165252"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Zusammenfassung</a:t>
              </a:r>
            </a:p>
          </p:txBody>
        </p:sp>
        <p:sp>
          <p:nvSpPr>
            <p:cNvPr id="10" name="Textfeld 9">
              <a:extLst>
                <a:ext uri="{FF2B5EF4-FFF2-40B4-BE49-F238E27FC236}">
                  <a16:creationId xmlns:a16="http://schemas.microsoft.com/office/drawing/2014/main" id="{82ABF473-AD17-4ED8-AB87-CC275185AE43}"/>
                </a:ext>
              </a:extLst>
            </p:cNvPr>
            <p:cNvSpPr txBox="1"/>
            <p:nvPr/>
          </p:nvSpPr>
          <p:spPr>
            <a:xfrm>
              <a:off x="2647357" y="6037465"/>
              <a:ext cx="1593170"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Implementierungen</a:t>
              </a:r>
            </a:p>
          </p:txBody>
        </p:sp>
        <p:sp>
          <p:nvSpPr>
            <p:cNvPr id="12" name="Textfeld 11">
              <a:extLst>
                <a:ext uri="{FF2B5EF4-FFF2-40B4-BE49-F238E27FC236}">
                  <a16:creationId xmlns:a16="http://schemas.microsoft.com/office/drawing/2014/main" id="{0DF05AE7-97F5-4E02-9206-C6B40B968DFA}"/>
                </a:ext>
              </a:extLst>
            </p:cNvPr>
            <p:cNvSpPr txBox="1"/>
            <p:nvPr/>
          </p:nvSpPr>
          <p:spPr>
            <a:xfrm>
              <a:off x="29095" y="6037464"/>
              <a:ext cx="921677" cy="25391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Motivation</a:t>
              </a:r>
            </a:p>
          </p:txBody>
        </p:sp>
        <p:sp>
          <p:nvSpPr>
            <p:cNvPr id="13" name="Eingekerbter Richtungspfeil 23">
              <a:extLst>
                <a:ext uri="{FF2B5EF4-FFF2-40B4-BE49-F238E27FC236}">
                  <a16:creationId xmlns:a16="http://schemas.microsoft.com/office/drawing/2014/main" id="{C358C398-D0F2-4ECA-8BF9-29E733DFE60D}"/>
                </a:ext>
              </a:extLst>
            </p:cNvPr>
            <p:cNvSpPr/>
            <p:nvPr/>
          </p:nvSpPr>
          <p:spPr>
            <a:xfrm>
              <a:off x="1041791" y="6085173"/>
              <a:ext cx="158496" cy="158496"/>
            </a:xfrm>
            <a:prstGeom prst="chevron">
              <a:avLst/>
            </a:prstGeom>
            <a:solidFill>
              <a:srgbClr val="D9D9D9"/>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dirty="0">
                <a:solidFill>
                  <a:schemeClr val="tx1"/>
                </a:solidFill>
              </a:endParaRPr>
            </a:p>
          </p:txBody>
        </p:sp>
        <p:sp>
          <p:nvSpPr>
            <p:cNvPr id="14" name="Eingekerbter Richtungspfeil 24">
              <a:extLst>
                <a:ext uri="{FF2B5EF4-FFF2-40B4-BE49-F238E27FC236}">
                  <a16:creationId xmlns:a16="http://schemas.microsoft.com/office/drawing/2014/main" id="{3FEDA7B1-0BEF-47B2-90E9-8E698F727222}"/>
                </a:ext>
              </a:extLst>
            </p:cNvPr>
            <p:cNvSpPr/>
            <p:nvPr/>
          </p:nvSpPr>
          <p:spPr>
            <a:xfrm>
              <a:off x="2397842"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5" name="Eingekerbter Richtungspfeil 25">
              <a:extLst>
                <a:ext uri="{FF2B5EF4-FFF2-40B4-BE49-F238E27FC236}">
                  <a16:creationId xmlns:a16="http://schemas.microsoft.com/office/drawing/2014/main" id="{2EBD9B49-A90C-436A-BBEF-D89DD2237ECF}"/>
                </a:ext>
              </a:extLst>
            </p:cNvPr>
            <p:cNvSpPr/>
            <p:nvPr/>
          </p:nvSpPr>
          <p:spPr>
            <a:xfrm>
              <a:off x="4331545" y="6085173"/>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sp>
          <p:nvSpPr>
            <p:cNvPr id="16" name="Textfeld 15">
              <a:extLst>
                <a:ext uri="{FF2B5EF4-FFF2-40B4-BE49-F238E27FC236}">
                  <a16:creationId xmlns:a16="http://schemas.microsoft.com/office/drawing/2014/main" id="{FEADCC60-4D09-4A31-9D0C-841AD6049BF2}"/>
                </a:ext>
              </a:extLst>
            </p:cNvPr>
            <p:cNvSpPr txBox="1"/>
            <p:nvPr/>
          </p:nvSpPr>
          <p:spPr>
            <a:xfrm>
              <a:off x="4581060" y="6037465"/>
              <a:ext cx="1243659" cy="25391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de-DE" sz="1600" dirty="0"/>
                <a:t>Ergebnisse</a:t>
              </a:r>
            </a:p>
          </p:txBody>
        </p:sp>
        <p:cxnSp>
          <p:nvCxnSpPr>
            <p:cNvPr id="18" name="Gerade Verbindung 28">
              <a:extLst>
                <a:ext uri="{FF2B5EF4-FFF2-40B4-BE49-F238E27FC236}">
                  <a16:creationId xmlns:a16="http://schemas.microsoft.com/office/drawing/2014/main" id="{F1621AAB-A494-467F-9704-6039B7079C13}"/>
                </a:ext>
              </a:extLst>
            </p:cNvPr>
            <p:cNvCxnSpPr/>
            <p:nvPr/>
          </p:nvCxnSpPr>
          <p:spPr>
            <a:xfrm>
              <a:off x="25400" y="5986694"/>
              <a:ext cx="9072000" cy="1588"/>
            </a:xfrm>
            <a:prstGeom prst="line">
              <a:avLst/>
            </a:prstGeom>
            <a:ln w="41275">
              <a:solidFill>
                <a:srgbClr val="D9D9D9"/>
              </a:solidFill>
            </a:ln>
          </p:spPr>
          <p:style>
            <a:lnRef idx="1">
              <a:schemeClr val="accent1"/>
            </a:lnRef>
            <a:fillRef idx="0">
              <a:schemeClr val="accent1"/>
            </a:fillRef>
            <a:effectRef idx="0">
              <a:schemeClr val="accent1"/>
            </a:effectRef>
            <a:fontRef idx="minor">
              <a:schemeClr val="tx1"/>
            </a:fontRef>
          </p:style>
        </p:cxnSp>
        <p:sp>
          <p:nvSpPr>
            <p:cNvPr id="19" name="Eingekerbter Richtungspfeil 29">
              <a:extLst>
                <a:ext uri="{FF2B5EF4-FFF2-40B4-BE49-F238E27FC236}">
                  <a16:creationId xmlns:a16="http://schemas.microsoft.com/office/drawing/2014/main" id="{161DC914-F8DD-4B71-B246-9791D85E6154}"/>
                </a:ext>
              </a:extLst>
            </p:cNvPr>
            <p:cNvSpPr/>
            <p:nvPr/>
          </p:nvSpPr>
          <p:spPr>
            <a:xfrm>
              <a:off x="5915737" y="6088577"/>
              <a:ext cx="158496" cy="158496"/>
            </a:xfrm>
            <a:prstGeom prst="chevron">
              <a:avLst/>
            </a:prstGeom>
            <a:solidFill>
              <a:srgbClr val="D9D9D9"/>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de-DE">
                <a:solidFill>
                  <a:schemeClr val="tx1"/>
                </a:solidFill>
              </a:endParaRPr>
            </a:p>
          </p:txBody>
        </p:sp>
      </p:grpSp>
      <p:sp>
        <p:nvSpPr>
          <p:cNvPr id="5" name="Inhaltsplatzhalter 4">
            <a:extLst>
              <a:ext uri="{FF2B5EF4-FFF2-40B4-BE49-F238E27FC236}">
                <a16:creationId xmlns:a16="http://schemas.microsoft.com/office/drawing/2014/main" id="{43B4B7EF-DEF8-4994-A3F1-1140C9837B02}"/>
              </a:ext>
            </a:extLst>
          </p:cNvPr>
          <p:cNvSpPr>
            <a:spLocks noGrp="1"/>
          </p:cNvSpPr>
          <p:nvPr>
            <p:ph idx="1"/>
          </p:nvPr>
        </p:nvSpPr>
        <p:spPr/>
        <p:txBody>
          <a:bodyPr/>
          <a:lstStyle/>
          <a:p>
            <a:r>
              <a:rPr lang="de-DE" dirty="0" err="1"/>
              <a:t>OpenAI</a:t>
            </a:r>
            <a:endParaRPr lang="de-DE" dirty="0"/>
          </a:p>
          <a:p>
            <a:pPr lvl="1"/>
            <a:r>
              <a:rPr lang="de-DE" dirty="0"/>
              <a:t>Forschungslabor, 2015</a:t>
            </a:r>
          </a:p>
          <a:p>
            <a:r>
              <a:rPr lang="de-DE" dirty="0" err="1"/>
              <a:t>OpenAI</a:t>
            </a:r>
            <a:r>
              <a:rPr lang="de-DE" dirty="0"/>
              <a:t> </a:t>
            </a:r>
            <a:r>
              <a:rPr lang="de-DE" dirty="0" err="1"/>
              <a:t>Gym</a:t>
            </a:r>
            <a:endParaRPr lang="de-DE" dirty="0"/>
          </a:p>
          <a:p>
            <a:pPr lvl="1"/>
            <a:r>
              <a:rPr lang="de-DE" dirty="0"/>
              <a:t>Python-Bibliothek, 2016</a:t>
            </a:r>
          </a:p>
          <a:p>
            <a:r>
              <a:rPr lang="de-DE" dirty="0" err="1"/>
              <a:t>Gym</a:t>
            </a:r>
            <a:r>
              <a:rPr lang="de-DE" dirty="0"/>
              <a:t>-Umgebung besitzt</a:t>
            </a:r>
          </a:p>
          <a:p>
            <a:pPr lvl="1"/>
            <a:r>
              <a:rPr lang="de-DE" dirty="0"/>
              <a:t>Aktionsraum, </a:t>
            </a:r>
          </a:p>
          <a:p>
            <a:pPr lvl="1"/>
            <a:r>
              <a:rPr lang="de-DE" dirty="0"/>
              <a:t>Beobachtungsraum,</a:t>
            </a:r>
          </a:p>
          <a:p>
            <a:pPr lvl="1"/>
            <a:r>
              <a:rPr lang="de-DE" dirty="0"/>
              <a:t>Debugging Infos,</a:t>
            </a:r>
          </a:p>
          <a:p>
            <a:pPr lvl="1"/>
            <a:r>
              <a:rPr lang="de-DE" dirty="0"/>
              <a:t>Boolesche Variable „Fertig“</a:t>
            </a:r>
          </a:p>
          <a:p>
            <a:pPr lvl="1"/>
            <a:endParaRPr lang="de-DE" dirty="0"/>
          </a:p>
          <a:p>
            <a:pPr lvl="1"/>
            <a:endParaRPr lang="de-DE" dirty="0"/>
          </a:p>
          <a:p>
            <a:pPr lvl="1"/>
            <a:endParaRPr lang="de-DE" dirty="0"/>
          </a:p>
          <a:p>
            <a:pPr lvl="1"/>
            <a:endParaRPr lang="de-DE" dirty="0"/>
          </a:p>
          <a:p>
            <a:pPr lvl="1"/>
            <a:endParaRPr lang="de-DE" dirty="0"/>
          </a:p>
          <a:p>
            <a:pPr lvl="1"/>
            <a:endParaRPr lang="de-DE" dirty="0"/>
          </a:p>
        </p:txBody>
      </p:sp>
      <p:pic>
        <p:nvPicPr>
          <p:cNvPr id="11" name="Grafik 10">
            <a:extLst>
              <a:ext uri="{FF2B5EF4-FFF2-40B4-BE49-F238E27FC236}">
                <a16:creationId xmlns:a16="http://schemas.microsoft.com/office/drawing/2014/main" id="{940755B3-9B60-453D-BC0F-32C2172EB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5408" y="1197540"/>
            <a:ext cx="3829050" cy="1981200"/>
          </a:xfrm>
          <a:prstGeom prst="rect">
            <a:avLst/>
          </a:prstGeom>
        </p:spPr>
      </p:pic>
      <p:pic>
        <p:nvPicPr>
          <p:cNvPr id="17" name="cartPole">
            <a:hlinkClick r:id="" action="ppaction://media"/>
            <a:extLst>
              <a:ext uri="{FF2B5EF4-FFF2-40B4-BE49-F238E27FC236}">
                <a16:creationId xmlns:a16="http://schemas.microsoft.com/office/drawing/2014/main" id="{A3AF561A-D181-48B7-A0EB-31DE095D705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169561" y="3209008"/>
            <a:ext cx="3844897" cy="2563265"/>
          </a:xfrm>
          <a:prstGeom prst="rect">
            <a:avLst/>
          </a:prstGeom>
        </p:spPr>
      </p:pic>
      <p:pic>
        <p:nvPicPr>
          <p:cNvPr id="20" name="Grafik 19">
            <a:extLst>
              <a:ext uri="{FF2B5EF4-FFF2-40B4-BE49-F238E27FC236}">
                <a16:creationId xmlns:a16="http://schemas.microsoft.com/office/drawing/2014/main" id="{3D27D5D4-EE36-4089-ADE3-0392ED8522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7998" y="1269206"/>
            <a:ext cx="1102215" cy="758235"/>
          </a:xfrm>
          <a:prstGeom prst="rect">
            <a:avLst/>
          </a:prstGeom>
        </p:spPr>
      </p:pic>
      <p:pic>
        <p:nvPicPr>
          <p:cNvPr id="22" name="Grafik 21">
            <a:extLst>
              <a:ext uri="{FF2B5EF4-FFF2-40B4-BE49-F238E27FC236}">
                <a16:creationId xmlns:a16="http://schemas.microsoft.com/office/drawing/2014/main" id="{D0094842-105A-4802-9E32-ADD8A13145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67955" y="2121745"/>
            <a:ext cx="702300" cy="795057"/>
          </a:xfrm>
          <a:prstGeom prst="rect">
            <a:avLst/>
          </a:prstGeom>
        </p:spPr>
      </p:pic>
    </p:spTree>
    <p:extLst>
      <p:ext uri="{BB962C8B-B14F-4D97-AF65-F5344CB8AC3E}">
        <p14:creationId xmlns:p14="http://schemas.microsoft.com/office/powerpoint/2010/main" val="24446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a:themeElements>
    <a:clrScheme name="KIT">
      <a:dk1>
        <a:sysClr val="windowText" lastClr="000000"/>
      </a:dk1>
      <a:lt1>
        <a:sysClr val="window" lastClr="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Q_Praesentation_Vorlage_16_9.potx" id="{FDA86FFC-0A47-4BB0-AD42-4F9539C2E883}" vid="{44BAB05E-1197-4340-9323-4888046E2D88}"/>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SDQ_Praesentation_Vorlage_16_9</Template>
  <TotalTime>0</TotalTime>
  <Words>1239</Words>
  <Application>Microsoft Office PowerPoint</Application>
  <PresentationFormat>Breitbild</PresentationFormat>
  <Paragraphs>303</Paragraphs>
  <Slides>21</Slides>
  <Notes>6</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21</vt:i4>
      </vt:variant>
    </vt:vector>
  </HeadingPairs>
  <TitlesOfParts>
    <vt:vector size="24" baseType="lpstr">
      <vt:lpstr>Arial</vt:lpstr>
      <vt:lpstr>Calibri</vt:lpstr>
      <vt:lpstr>Office</vt:lpstr>
      <vt:lpstr>PowerPoint-Präsentation</vt:lpstr>
      <vt:lpstr>Inhalt</vt:lpstr>
      <vt:lpstr>Motivation – Aufgabenstellung </vt:lpstr>
      <vt:lpstr>Motivation – Schritte und Schwierigkeiten</vt:lpstr>
      <vt:lpstr>Grundlagen – Evolutionäre Algorithmen</vt:lpstr>
      <vt:lpstr>Grundlagen – NEAT</vt:lpstr>
      <vt:lpstr>Grundlagen – NEAT</vt:lpstr>
      <vt:lpstr>Grundlagen – NEAT</vt:lpstr>
      <vt:lpstr>Grundlagen – OpenAI Gym</vt:lpstr>
      <vt:lpstr>Grundlagen – OpenAI Gym</vt:lpstr>
      <vt:lpstr>Implementierungen – Tools </vt:lpstr>
      <vt:lpstr>Implementierungen – Konfiguration </vt:lpstr>
      <vt:lpstr>Ergebnisse - Ansatz</vt:lpstr>
      <vt:lpstr>Ergebnisse - Umgebungen</vt:lpstr>
      <vt:lpstr>Ergebnisse - Umgebungen</vt:lpstr>
      <vt:lpstr>Ergebnisse - Umgebungen</vt:lpstr>
      <vt:lpstr>Ergebnisse - Umgebungen</vt:lpstr>
      <vt:lpstr>Ergebnisse - Umgebungen</vt:lpstr>
      <vt:lpstr>Zusammenfassung</vt:lpstr>
      <vt:lpstr>Quellen</vt:lpstr>
      <vt:lpstr>PowerPoint-Präsentation</vt:lpstr>
    </vt:vector>
  </TitlesOfParts>
  <Company>IPD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Peter, Nico (DI PA AE STS DH 3)</dc:creator>
  <cp:keywords>C_Unrestricted</cp:keywords>
  <cp:lastModifiedBy>Peter, Nico (DI PA AE STS DH 3)</cp:lastModifiedBy>
  <cp:revision>70</cp:revision>
  <dcterms:created xsi:type="dcterms:W3CDTF">2020-03-24T08:00:43Z</dcterms:created>
  <dcterms:modified xsi:type="dcterms:W3CDTF">2020-03-25T07:50:56Z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Frei verwendbar</vt:lpwstr>
  </property>
  <property fmtid="{D5CDD505-2E9C-101B-9397-08002B2CF9AE}" pid="4" name="sodocoClasLangId">
    <vt:i4>0</vt:i4>
  </property>
  <property fmtid="{D5CDD505-2E9C-101B-9397-08002B2CF9AE}" pid="5" name="sodocoClasId">
    <vt:i4>0</vt:i4>
  </property>
</Properties>
</file>